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56" r:id="rId2"/>
    <p:sldId id="297" r:id="rId3"/>
    <p:sldId id="425" r:id="rId4"/>
    <p:sldId id="438" r:id="rId5"/>
    <p:sldId id="405" r:id="rId6"/>
    <p:sldId id="404" r:id="rId7"/>
    <p:sldId id="300" r:id="rId8"/>
    <p:sldId id="303" r:id="rId9"/>
    <p:sldId id="304" r:id="rId10"/>
    <p:sldId id="305" r:id="rId11"/>
    <p:sldId id="306" r:id="rId12"/>
    <p:sldId id="307" r:id="rId13"/>
    <p:sldId id="419" r:id="rId14"/>
    <p:sldId id="420" r:id="rId15"/>
    <p:sldId id="357" r:id="rId16"/>
    <p:sldId id="352" r:id="rId17"/>
    <p:sldId id="311" r:id="rId18"/>
    <p:sldId id="440" r:id="rId19"/>
    <p:sldId id="269" r:id="rId20"/>
    <p:sldId id="280" r:id="rId21"/>
    <p:sldId id="267" r:id="rId22"/>
    <p:sldId id="268" r:id="rId23"/>
    <p:sldId id="433" r:id="rId24"/>
    <p:sldId id="273" r:id="rId25"/>
    <p:sldId id="434" r:id="rId26"/>
    <p:sldId id="272" r:id="rId27"/>
    <p:sldId id="441" r:id="rId28"/>
    <p:sldId id="442" r:id="rId29"/>
    <p:sldId id="444" r:id="rId30"/>
    <p:sldId id="439" r:id="rId31"/>
    <p:sldId id="436" r:id="rId32"/>
    <p:sldId id="437" r:id="rId33"/>
    <p:sldId id="406" r:id="rId34"/>
    <p:sldId id="445" r:id="rId35"/>
    <p:sldId id="446" r:id="rId36"/>
    <p:sldId id="449" r:id="rId37"/>
    <p:sldId id="447" r:id="rId38"/>
    <p:sldId id="448" r:id="rId39"/>
    <p:sldId id="443" r:id="rId40"/>
  </p:sldIdLst>
  <p:sldSz cx="9144000" cy="6858000" type="screen4x3"/>
  <p:notesSz cx="9296400" cy="6881813"/>
  <p:custDataLst>
    <p:tags r:id="rId4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ill Sans MT" panose="020B0502020104020203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ill Sans MT" panose="020B0502020104020203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ill Sans MT" panose="020B0502020104020203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ill Sans MT" panose="020B0502020104020203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Gill Sans MT" panose="020B0502020104020203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Gill Sans MT" panose="020B0502020104020203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Gill Sans MT" panose="020B0502020104020203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Gill Sans MT" panose="020B0502020104020203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Gill Sans MT" panose="020B0502020104020203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249EE9"/>
    <a:srgbClr val="06A3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2" autoAdjust="0"/>
    <p:restoredTop sz="95742" autoAdjust="0"/>
  </p:normalViewPr>
  <p:slideViewPr>
    <p:cSldViewPr>
      <p:cViewPr varScale="1">
        <p:scale>
          <a:sx n="114" d="100"/>
          <a:sy n="114" d="100"/>
        </p:scale>
        <p:origin x="48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0E4191-CD33-480C-AA96-4283BA95E5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44488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Lato Regular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003D8-8EBC-4431-839C-F5E5E54993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265738" y="0"/>
            <a:ext cx="4029075" cy="344488"/>
          </a:xfrm>
          <a:prstGeom prst="rect">
            <a:avLst/>
          </a:prstGeom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Lato Regular" charset="0"/>
              </a:defRPr>
            </a:lvl1pPr>
          </a:lstStyle>
          <a:p>
            <a:pPr>
              <a:defRPr/>
            </a:pPr>
            <a:fld id="{6970A5BE-D8AE-4122-84ED-8F41BF4BBC2A}" type="datetimeFigureOut">
              <a:rPr lang="en-US" altLang="en-US"/>
              <a:pPr>
                <a:defRPr/>
              </a:pPr>
              <a:t>2/3/2022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60B07-FE9F-42BC-90B6-7EE145BBF8D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35738"/>
            <a:ext cx="4029075" cy="34448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Lato Regular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325A5-413E-423C-B49A-36C7A09EDE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265738" y="6535738"/>
            <a:ext cx="4029075" cy="344487"/>
          </a:xfrm>
          <a:prstGeom prst="rect">
            <a:avLst/>
          </a:prstGeom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Lato Regular" charset="0"/>
              </a:defRPr>
            </a:lvl1pPr>
          </a:lstStyle>
          <a:p>
            <a:fld id="{54F2C60D-25FA-41DF-94E1-CAD306389E5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CF10E7-988D-45A4-BA97-5511A20AB6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44488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Lato Regular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120BBD-0F13-4EE7-9730-8BD5F9EF717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265738" y="0"/>
            <a:ext cx="4029075" cy="344488"/>
          </a:xfrm>
          <a:prstGeom prst="rect">
            <a:avLst/>
          </a:prstGeom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Lato Regular" charset="0"/>
              </a:defRPr>
            </a:lvl1pPr>
          </a:lstStyle>
          <a:p>
            <a:pPr>
              <a:defRPr/>
            </a:pPr>
            <a:fld id="{32F3D781-8FE0-4F55-8FE1-7967B0EEC58E}" type="datetimeFigureOut">
              <a:rPr lang="en-US" altLang="en-US"/>
              <a:pPr>
                <a:defRPr/>
              </a:pPr>
              <a:t>2/3/2022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F3544CC-EE8E-4D0D-9382-D96FF15E98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927350" y="515938"/>
            <a:ext cx="3441700" cy="2581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12DC278-81AE-4C45-BD75-88D8825289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30275" y="3268663"/>
            <a:ext cx="7435850" cy="3097212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3A297-25F2-4F9F-B4F9-F7163BC97A5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35738"/>
            <a:ext cx="4029075" cy="34448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Lato Regular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9CEA10-21E0-420D-B782-DE1804BEE7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265738" y="6535738"/>
            <a:ext cx="4029075" cy="344487"/>
          </a:xfrm>
          <a:prstGeom prst="rect">
            <a:avLst/>
          </a:prstGeom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Lato Regular" charset="0"/>
              </a:defRPr>
            </a:lvl1pPr>
          </a:lstStyle>
          <a:p>
            <a:fld id="{53129441-DAE8-4B64-BE72-73190B78992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ato Regular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ato Regular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ato Regular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ato Regular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ato Regular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7434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7336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283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2829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4298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6355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7873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9233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2703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9229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9497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62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2766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9752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6867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28156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3450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76349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1257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72649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0677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6457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93404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03233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72830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48149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69166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655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7685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3807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57774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77055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480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5098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5160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3128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3093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6877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129441-DAE8-4B64-BE72-73190B78992B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5292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ADC926-0780-433E-BEB3-1ACB6FB36703}"/>
              </a:ext>
            </a:extLst>
          </p:cNvPr>
          <p:cNvSpPr/>
          <p:nvPr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Lato Regular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1981200"/>
            <a:ext cx="9144000" cy="28956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05400"/>
            <a:ext cx="7696199" cy="1371600"/>
          </a:xfrm>
        </p:spPr>
        <p:txBody>
          <a:bodyPr/>
          <a:lstStyle>
            <a:lvl1pPr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48130" name="Picture 2" descr="Image result for rcc uchicago">
            <a:extLst>
              <a:ext uri="{FF2B5EF4-FFF2-40B4-BE49-F238E27FC236}">
                <a16:creationId xmlns:a16="http://schemas.microsoft.com/office/drawing/2014/main" id="{F3323C3A-20AD-4F64-8760-3219556AF5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48" y="323850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01652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04FBF9-93C0-4ADA-9C76-759C395B3C4C}"/>
              </a:ext>
            </a:extLst>
          </p:cNvPr>
          <p:cNvSpPr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Lato Regular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DECE3D-9706-4D91-9BE1-0347E5297575}"/>
              </a:ext>
            </a:extLst>
          </p:cNvPr>
          <p:cNvGrpSpPr/>
          <p:nvPr/>
        </p:nvGrpSpPr>
        <p:grpSpPr>
          <a:xfrm>
            <a:off x="304800" y="5715000"/>
            <a:ext cx="8580120" cy="883920"/>
            <a:chOff x="304800" y="5715000"/>
            <a:chExt cx="8580120" cy="883920"/>
          </a:xfrm>
          <a:solidFill>
            <a:schemeClr val="accent5">
              <a:lumMod val="40000"/>
              <a:lumOff val="60000"/>
            </a:schemeClr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BC8D496-F120-4B6F-9144-112039329F89}"/>
                </a:ext>
              </a:extLst>
            </p:cNvPr>
            <p:cNvGrpSpPr/>
            <p:nvPr/>
          </p:nvGrpSpPr>
          <p:grpSpPr>
            <a:xfrm>
              <a:off x="304800" y="6553200"/>
              <a:ext cx="8580120" cy="45720"/>
              <a:chOff x="304800" y="6553200"/>
              <a:chExt cx="8580120" cy="45720"/>
            </a:xfrm>
            <a:grpFill/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CDAD1B3-E79D-4012-9836-1DC33A816EDE}"/>
                  </a:ext>
                </a:extLst>
              </p:cNvPr>
              <p:cNvSpPr/>
              <p:nvPr/>
            </p:nvSpPr>
            <p:spPr>
              <a:xfrm>
                <a:off x="304800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1B0F7B7-2508-4128-8FC0-4BB9F0C5AF2E}"/>
                  </a:ext>
                </a:extLst>
              </p:cNvPr>
              <p:cNvSpPr/>
              <p:nvPr/>
            </p:nvSpPr>
            <p:spPr>
              <a:xfrm>
                <a:off x="692727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BCC7E3E-08F8-4079-BA63-318B6DDE53A2}"/>
                  </a:ext>
                </a:extLst>
              </p:cNvPr>
              <p:cNvSpPr/>
              <p:nvPr/>
            </p:nvSpPr>
            <p:spPr>
              <a:xfrm>
                <a:off x="1080654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B03567E-5826-4801-B8B7-909FB011EAE4}"/>
                  </a:ext>
                </a:extLst>
              </p:cNvPr>
              <p:cNvSpPr/>
              <p:nvPr/>
            </p:nvSpPr>
            <p:spPr>
              <a:xfrm>
                <a:off x="1468581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ADD4BBE-E3A9-4B01-8E16-CAE19E117CCD}"/>
                  </a:ext>
                </a:extLst>
              </p:cNvPr>
              <p:cNvSpPr/>
              <p:nvPr/>
            </p:nvSpPr>
            <p:spPr>
              <a:xfrm>
                <a:off x="1856508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CBB8C19-CCAE-4181-8710-3035C9762C33}"/>
                  </a:ext>
                </a:extLst>
              </p:cNvPr>
              <p:cNvSpPr/>
              <p:nvPr/>
            </p:nvSpPr>
            <p:spPr>
              <a:xfrm>
                <a:off x="2244435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58C20B0-2678-4FA6-893F-CE5E43F0AD78}"/>
                  </a:ext>
                </a:extLst>
              </p:cNvPr>
              <p:cNvSpPr/>
              <p:nvPr/>
            </p:nvSpPr>
            <p:spPr>
              <a:xfrm>
                <a:off x="2632362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C35744E-0F24-4E95-A8AF-F149E8F4ACF9}"/>
                  </a:ext>
                </a:extLst>
              </p:cNvPr>
              <p:cNvSpPr/>
              <p:nvPr/>
            </p:nvSpPr>
            <p:spPr>
              <a:xfrm>
                <a:off x="3020289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7921495-A28B-4D04-9BF9-0DC11AA230D3}"/>
                  </a:ext>
                </a:extLst>
              </p:cNvPr>
              <p:cNvSpPr/>
              <p:nvPr/>
            </p:nvSpPr>
            <p:spPr>
              <a:xfrm>
                <a:off x="3408216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AB6C0D2-4C94-4744-ADA2-6518BE75A04F}"/>
                  </a:ext>
                </a:extLst>
              </p:cNvPr>
              <p:cNvSpPr/>
              <p:nvPr/>
            </p:nvSpPr>
            <p:spPr>
              <a:xfrm>
                <a:off x="3796143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CF7395B-7449-474A-8D8B-2BB15900364D}"/>
                  </a:ext>
                </a:extLst>
              </p:cNvPr>
              <p:cNvSpPr/>
              <p:nvPr/>
            </p:nvSpPr>
            <p:spPr>
              <a:xfrm>
                <a:off x="4184070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23250C2-6254-495F-A689-E7CDC4E2120F}"/>
                  </a:ext>
                </a:extLst>
              </p:cNvPr>
              <p:cNvSpPr/>
              <p:nvPr/>
            </p:nvSpPr>
            <p:spPr>
              <a:xfrm>
                <a:off x="4571997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5732358-6DB6-4EF6-BFE5-B8D7148347C1}"/>
                  </a:ext>
                </a:extLst>
              </p:cNvPr>
              <p:cNvSpPr/>
              <p:nvPr/>
            </p:nvSpPr>
            <p:spPr>
              <a:xfrm>
                <a:off x="4959924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CAAE86B-33EE-42F3-A459-FFF048BCA20F}"/>
                  </a:ext>
                </a:extLst>
              </p:cNvPr>
              <p:cNvSpPr/>
              <p:nvPr/>
            </p:nvSpPr>
            <p:spPr>
              <a:xfrm>
                <a:off x="5347851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93EB7E8-2C19-41BE-B3CC-A8DCF364B0DC}"/>
                  </a:ext>
                </a:extLst>
              </p:cNvPr>
              <p:cNvSpPr/>
              <p:nvPr/>
            </p:nvSpPr>
            <p:spPr>
              <a:xfrm>
                <a:off x="5735778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C8312A7-BE8D-4F9E-9822-7937327112A7}"/>
                  </a:ext>
                </a:extLst>
              </p:cNvPr>
              <p:cNvSpPr/>
              <p:nvPr/>
            </p:nvSpPr>
            <p:spPr>
              <a:xfrm>
                <a:off x="6123705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6E5BE86-2967-4FAC-A56E-0B68E07819D5}"/>
                  </a:ext>
                </a:extLst>
              </p:cNvPr>
              <p:cNvSpPr/>
              <p:nvPr/>
            </p:nvSpPr>
            <p:spPr>
              <a:xfrm>
                <a:off x="6511632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E5472F4-C90E-4B84-B52E-549A05F07F95}"/>
                  </a:ext>
                </a:extLst>
              </p:cNvPr>
              <p:cNvSpPr/>
              <p:nvPr/>
            </p:nvSpPr>
            <p:spPr>
              <a:xfrm>
                <a:off x="6899559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C4979A2-26A5-49E6-91C7-138AEABDBEC3}"/>
                  </a:ext>
                </a:extLst>
              </p:cNvPr>
              <p:cNvSpPr/>
              <p:nvPr/>
            </p:nvSpPr>
            <p:spPr>
              <a:xfrm>
                <a:off x="7287486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1B8AA63-4126-44EB-AE5E-038FEDF6D06E}"/>
                  </a:ext>
                </a:extLst>
              </p:cNvPr>
              <p:cNvSpPr/>
              <p:nvPr/>
            </p:nvSpPr>
            <p:spPr>
              <a:xfrm>
                <a:off x="7675413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247D619-1507-4781-BA74-77A3AFEEDEB9}"/>
                  </a:ext>
                </a:extLst>
              </p:cNvPr>
              <p:cNvSpPr/>
              <p:nvPr/>
            </p:nvSpPr>
            <p:spPr>
              <a:xfrm>
                <a:off x="8063340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0DC6FFD-CC82-4AD6-89EA-EA809FD7FA8F}"/>
                  </a:ext>
                </a:extLst>
              </p:cNvPr>
              <p:cNvSpPr/>
              <p:nvPr/>
            </p:nvSpPr>
            <p:spPr>
              <a:xfrm>
                <a:off x="8451267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54CA96D-3CE5-4710-B14D-0AA26593D4AF}"/>
                  </a:ext>
                </a:extLst>
              </p:cNvPr>
              <p:cNvSpPr/>
              <p:nvPr/>
            </p:nvSpPr>
            <p:spPr>
              <a:xfrm>
                <a:off x="8839200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9E9C781-62C3-41DC-8793-4D97BF38E870}"/>
                </a:ext>
              </a:extLst>
            </p:cNvPr>
            <p:cNvGrpSpPr/>
            <p:nvPr/>
          </p:nvGrpSpPr>
          <p:grpSpPr>
            <a:xfrm>
              <a:off x="304800" y="6172200"/>
              <a:ext cx="8580120" cy="45720"/>
              <a:chOff x="304800" y="6553200"/>
              <a:chExt cx="8580120" cy="45720"/>
            </a:xfrm>
            <a:grpFill/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8C68A6C-36F0-4D9A-95AB-2623381C3F67}"/>
                  </a:ext>
                </a:extLst>
              </p:cNvPr>
              <p:cNvSpPr/>
              <p:nvPr/>
            </p:nvSpPr>
            <p:spPr>
              <a:xfrm>
                <a:off x="304800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365EED9-C6FA-43FD-B231-141786F1EB1C}"/>
                  </a:ext>
                </a:extLst>
              </p:cNvPr>
              <p:cNvSpPr/>
              <p:nvPr/>
            </p:nvSpPr>
            <p:spPr>
              <a:xfrm>
                <a:off x="692727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A634F1B-09CE-46ED-BFED-43298BDB189C}"/>
                  </a:ext>
                </a:extLst>
              </p:cNvPr>
              <p:cNvSpPr/>
              <p:nvPr/>
            </p:nvSpPr>
            <p:spPr>
              <a:xfrm>
                <a:off x="1080654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A33BFA5-B67C-4CB3-AAED-E7053920ADC7}"/>
                  </a:ext>
                </a:extLst>
              </p:cNvPr>
              <p:cNvSpPr/>
              <p:nvPr/>
            </p:nvSpPr>
            <p:spPr>
              <a:xfrm>
                <a:off x="1468581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938BE95-0BF7-47E5-884A-63BB85BAA2D1}"/>
                  </a:ext>
                </a:extLst>
              </p:cNvPr>
              <p:cNvSpPr/>
              <p:nvPr/>
            </p:nvSpPr>
            <p:spPr>
              <a:xfrm>
                <a:off x="1856508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885E268-7A4E-46AE-A1EE-6D92BF7FFCD3}"/>
                  </a:ext>
                </a:extLst>
              </p:cNvPr>
              <p:cNvSpPr/>
              <p:nvPr/>
            </p:nvSpPr>
            <p:spPr>
              <a:xfrm>
                <a:off x="2244435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D337EB3-8202-4D23-8313-CD0FADC6DF58}"/>
                  </a:ext>
                </a:extLst>
              </p:cNvPr>
              <p:cNvSpPr/>
              <p:nvPr/>
            </p:nvSpPr>
            <p:spPr>
              <a:xfrm>
                <a:off x="2632362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69F342D-7EBA-4648-A6F0-2BB3B1F75534}"/>
                  </a:ext>
                </a:extLst>
              </p:cNvPr>
              <p:cNvSpPr/>
              <p:nvPr/>
            </p:nvSpPr>
            <p:spPr>
              <a:xfrm>
                <a:off x="3020289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858326A-67DB-4A3D-ABB9-E5CDAFA70026}"/>
                  </a:ext>
                </a:extLst>
              </p:cNvPr>
              <p:cNvSpPr/>
              <p:nvPr/>
            </p:nvSpPr>
            <p:spPr>
              <a:xfrm>
                <a:off x="3408216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9B1C5AC-0E67-4492-82F5-605D90F88DA5}"/>
                  </a:ext>
                </a:extLst>
              </p:cNvPr>
              <p:cNvSpPr/>
              <p:nvPr/>
            </p:nvSpPr>
            <p:spPr>
              <a:xfrm>
                <a:off x="3796143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57AE89A-A5E7-42EF-A8D4-DBADE0075AA6}"/>
                  </a:ext>
                </a:extLst>
              </p:cNvPr>
              <p:cNvSpPr/>
              <p:nvPr/>
            </p:nvSpPr>
            <p:spPr>
              <a:xfrm>
                <a:off x="4184070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3651DE4-78D9-4977-A68A-C74C0D4D7FCF}"/>
                  </a:ext>
                </a:extLst>
              </p:cNvPr>
              <p:cNvSpPr/>
              <p:nvPr/>
            </p:nvSpPr>
            <p:spPr>
              <a:xfrm>
                <a:off x="4571997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45EA784-1A7B-4E24-8A40-8DBA9D986A89}"/>
                  </a:ext>
                </a:extLst>
              </p:cNvPr>
              <p:cNvSpPr/>
              <p:nvPr/>
            </p:nvSpPr>
            <p:spPr>
              <a:xfrm>
                <a:off x="4959924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CD2EA77-CA92-4850-9DC1-165E570F7E83}"/>
                  </a:ext>
                </a:extLst>
              </p:cNvPr>
              <p:cNvSpPr/>
              <p:nvPr/>
            </p:nvSpPr>
            <p:spPr>
              <a:xfrm>
                <a:off x="5347851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9246BBE-3837-4E4C-B1C2-CF15C70794AE}"/>
                  </a:ext>
                </a:extLst>
              </p:cNvPr>
              <p:cNvSpPr/>
              <p:nvPr/>
            </p:nvSpPr>
            <p:spPr>
              <a:xfrm>
                <a:off x="5735778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4882051-10D5-4092-8A04-03E6A26E0BF8}"/>
                  </a:ext>
                </a:extLst>
              </p:cNvPr>
              <p:cNvSpPr/>
              <p:nvPr/>
            </p:nvSpPr>
            <p:spPr>
              <a:xfrm>
                <a:off x="6123705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0B5368F-5023-461E-8C69-C64C34A7DF6E}"/>
                  </a:ext>
                </a:extLst>
              </p:cNvPr>
              <p:cNvSpPr/>
              <p:nvPr/>
            </p:nvSpPr>
            <p:spPr>
              <a:xfrm>
                <a:off x="6511632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F7E475F-BBB6-4037-AA3A-A09E3F7CC241}"/>
                  </a:ext>
                </a:extLst>
              </p:cNvPr>
              <p:cNvSpPr/>
              <p:nvPr/>
            </p:nvSpPr>
            <p:spPr>
              <a:xfrm>
                <a:off x="6899559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FC58C16-7F3E-49A5-ABA0-29840BC73686}"/>
                  </a:ext>
                </a:extLst>
              </p:cNvPr>
              <p:cNvSpPr/>
              <p:nvPr/>
            </p:nvSpPr>
            <p:spPr>
              <a:xfrm>
                <a:off x="7287486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CB8F507-F823-483F-ADF6-167FAF7473A5}"/>
                  </a:ext>
                </a:extLst>
              </p:cNvPr>
              <p:cNvSpPr/>
              <p:nvPr/>
            </p:nvSpPr>
            <p:spPr>
              <a:xfrm>
                <a:off x="7675413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A2FAC99-9D39-4B9F-8853-02D780EF31F0}"/>
                  </a:ext>
                </a:extLst>
              </p:cNvPr>
              <p:cNvSpPr/>
              <p:nvPr/>
            </p:nvSpPr>
            <p:spPr>
              <a:xfrm>
                <a:off x="8063340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496F48B-62F1-40F5-8335-97D6186CDDBF}"/>
                  </a:ext>
                </a:extLst>
              </p:cNvPr>
              <p:cNvSpPr/>
              <p:nvPr/>
            </p:nvSpPr>
            <p:spPr>
              <a:xfrm>
                <a:off x="8451267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9A9B536-B3C2-4495-9ECA-CF3C86A71610}"/>
                  </a:ext>
                </a:extLst>
              </p:cNvPr>
              <p:cNvSpPr/>
              <p:nvPr/>
            </p:nvSpPr>
            <p:spPr>
              <a:xfrm>
                <a:off x="8839200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0C27EEE-6A6E-4C12-BC6F-2A290274A5FC}"/>
                </a:ext>
              </a:extLst>
            </p:cNvPr>
            <p:cNvGrpSpPr/>
            <p:nvPr/>
          </p:nvGrpSpPr>
          <p:grpSpPr>
            <a:xfrm>
              <a:off x="304800" y="5715000"/>
              <a:ext cx="8580120" cy="45720"/>
              <a:chOff x="304800" y="6553200"/>
              <a:chExt cx="8580120" cy="45720"/>
            </a:xfrm>
            <a:grpFill/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D5DFB37-FC4C-4F81-B186-E74EF4EFB540}"/>
                  </a:ext>
                </a:extLst>
              </p:cNvPr>
              <p:cNvSpPr/>
              <p:nvPr/>
            </p:nvSpPr>
            <p:spPr>
              <a:xfrm>
                <a:off x="304800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9814337-4BDA-4437-B586-7F4AF349BA57}"/>
                  </a:ext>
                </a:extLst>
              </p:cNvPr>
              <p:cNvSpPr/>
              <p:nvPr/>
            </p:nvSpPr>
            <p:spPr>
              <a:xfrm>
                <a:off x="692727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B6598DD-15D5-497B-B9D0-ABF804EB1917}"/>
                  </a:ext>
                </a:extLst>
              </p:cNvPr>
              <p:cNvSpPr/>
              <p:nvPr/>
            </p:nvSpPr>
            <p:spPr>
              <a:xfrm>
                <a:off x="1080654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E8EEE6D-F16B-4588-85AF-E13DF47484B3}"/>
                  </a:ext>
                </a:extLst>
              </p:cNvPr>
              <p:cNvSpPr/>
              <p:nvPr/>
            </p:nvSpPr>
            <p:spPr>
              <a:xfrm>
                <a:off x="1468581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DFFFE63-900E-4C15-8706-1410C6BA64CE}"/>
                  </a:ext>
                </a:extLst>
              </p:cNvPr>
              <p:cNvSpPr/>
              <p:nvPr/>
            </p:nvSpPr>
            <p:spPr>
              <a:xfrm>
                <a:off x="1856508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2B3DAA6-60B8-4824-9650-BDCAC574FB17}"/>
                  </a:ext>
                </a:extLst>
              </p:cNvPr>
              <p:cNvSpPr/>
              <p:nvPr/>
            </p:nvSpPr>
            <p:spPr>
              <a:xfrm>
                <a:off x="2244435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3EA026D-DEC7-4C58-A6B8-CEC92A32F30C}"/>
                  </a:ext>
                </a:extLst>
              </p:cNvPr>
              <p:cNvSpPr/>
              <p:nvPr/>
            </p:nvSpPr>
            <p:spPr>
              <a:xfrm>
                <a:off x="2632362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6FBF19B-047D-443C-8EEE-10CF79216E0A}"/>
                  </a:ext>
                </a:extLst>
              </p:cNvPr>
              <p:cNvSpPr/>
              <p:nvPr/>
            </p:nvSpPr>
            <p:spPr>
              <a:xfrm>
                <a:off x="3020289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2955BF6-EC5B-48C5-9B45-A39155B320EF}"/>
                  </a:ext>
                </a:extLst>
              </p:cNvPr>
              <p:cNvSpPr/>
              <p:nvPr/>
            </p:nvSpPr>
            <p:spPr>
              <a:xfrm>
                <a:off x="3408216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335FD7-1405-4652-8A78-20EA55183D68}"/>
                  </a:ext>
                </a:extLst>
              </p:cNvPr>
              <p:cNvSpPr/>
              <p:nvPr/>
            </p:nvSpPr>
            <p:spPr>
              <a:xfrm>
                <a:off x="3796143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1315DE9-9630-4DBC-A82A-DC7F2CB1302F}"/>
                  </a:ext>
                </a:extLst>
              </p:cNvPr>
              <p:cNvSpPr/>
              <p:nvPr/>
            </p:nvSpPr>
            <p:spPr>
              <a:xfrm>
                <a:off x="4184070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8DDAA21-B899-481E-BECA-1D43CDCB0F73}"/>
                  </a:ext>
                </a:extLst>
              </p:cNvPr>
              <p:cNvSpPr/>
              <p:nvPr/>
            </p:nvSpPr>
            <p:spPr>
              <a:xfrm>
                <a:off x="4571997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CAA141E-2B9C-4BE3-9EEB-0885B347AE3F}"/>
                  </a:ext>
                </a:extLst>
              </p:cNvPr>
              <p:cNvSpPr/>
              <p:nvPr/>
            </p:nvSpPr>
            <p:spPr>
              <a:xfrm>
                <a:off x="4959924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7B8F2F9-7239-4F16-9CB0-01E6D949AA9E}"/>
                  </a:ext>
                </a:extLst>
              </p:cNvPr>
              <p:cNvSpPr/>
              <p:nvPr/>
            </p:nvSpPr>
            <p:spPr>
              <a:xfrm>
                <a:off x="5347851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BF93BCD-626C-4687-B1C6-8B6D65460D70}"/>
                  </a:ext>
                </a:extLst>
              </p:cNvPr>
              <p:cNvSpPr/>
              <p:nvPr/>
            </p:nvSpPr>
            <p:spPr>
              <a:xfrm>
                <a:off x="5735778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075E74-58C2-416F-BD3C-A2D75CC87CD0}"/>
                  </a:ext>
                </a:extLst>
              </p:cNvPr>
              <p:cNvSpPr/>
              <p:nvPr/>
            </p:nvSpPr>
            <p:spPr>
              <a:xfrm>
                <a:off x="6123705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469D88C-439A-4A9B-86F0-D91F03AEDA36}"/>
                  </a:ext>
                </a:extLst>
              </p:cNvPr>
              <p:cNvSpPr/>
              <p:nvPr/>
            </p:nvSpPr>
            <p:spPr>
              <a:xfrm>
                <a:off x="6511632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962924E-E605-4738-A81A-EB0AF26C6A21}"/>
                  </a:ext>
                </a:extLst>
              </p:cNvPr>
              <p:cNvSpPr/>
              <p:nvPr/>
            </p:nvSpPr>
            <p:spPr>
              <a:xfrm>
                <a:off x="6899559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DA7A82-4517-44DD-9338-BA484437F2F6}"/>
                  </a:ext>
                </a:extLst>
              </p:cNvPr>
              <p:cNvSpPr/>
              <p:nvPr/>
            </p:nvSpPr>
            <p:spPr>
              <a:xfrm>
                <a:off x="7287486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97142BC-50F8-4607-B10D-E80AFAC23EF3}"/>
                  </a:ext>
                </a:extLst>
              </p:cNvPr>
              <p:cNvSpPr/>
              <p:nvPr/>
            </p:nvSpPr>
            <p:spPr>
              <a:xfrm>
                <a:off x="7675413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ECB3452-3FF5-45FC-9970-92A96508B8F3}"/>
                  </a:ext>
                </a:extLst>
              </p:cNvPr>
              <p:cNvSpPr/>
              <p:nvPr/>
            </p:nvSpPr>
            <p:spPr>
              <a:xfrm>
                <a:off x="8063340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F1609DE-EAE4-4F72-94DC-593054D6BD2A}"/>
                  </a:ext>
                </a:extLst>
              </p:cNvPr>
              <p:cNvSpPr/>
              <p:nvPr/>
            </p:nvSpPr>
            <p:spPr>
              <a:xfrm>
                <a:off x="8451267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0A93FEF-1A97-4CD0-8E7B-6D7EF52A6055}"/>
                  </a:ext>
                </a:extLst>
              </p:cNvPr>
              <p:cNvSpPr/>
              <p:nvPr/>
            </p:nvSpPr>
            <p:spPr>
              <a:xfrm>
                <a:off x="8839200" y="6553200"/>
                <a:ext cx="45720" cy="4572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</p:grpSp>
      </p:grpSp>
      <p:sp>
        <p:nvSpPr>
          <p:cNvPr id="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1524000"/>
            <a:ext cx="7543800" cy="2133600"/>
          </a:xfrm>
        </p:spPr>
        <p:txBody>
          <a:bodyPr anchor="b"/>
          <a:lstStyle>
            <a:lvl1pPr algn="ctr">
              <a:lnSpc>
                <a:spcPct val="100000"/>
              </a:lnSpc>
              <a:defRPr sz="44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1" y="3886200"/>
            <a:ext cx="7620000" cy="1752600"/>
          </a:xfr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9" name="Picture 2" descr="Image result for rcc uchicago">
            <a:extLst>
              <a:ext uri="{FF2B5EF4-FFF2-40B4-BE49-F238E27FC236}">
                <a16:creationId xmlns:a16="http://schemas.microsoft.com/office/drawing/2014/main" id="{6756ACAA-3B5C-4837-BE95-D6F34EF666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48" y="323850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20224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im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 not remove" hidden="1">
            <a:extLst>
              <a:ext uri="{FF2B5EF4-FFF2-40B4-BE49-F238E27FC236}">
                <a16:creationId xmlns:a16="http://schemas.microsoft.com/office/drawing/2014/main" id="{9AB6DBFA-0688-4E02-8DF6-7BC9DCCE930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E42F56-F221-402B-B7DE-048A1CBD91D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Lato Regular"/>
            </a:endParaRP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D261ACF9-76BA-4059-A0AE-146692EF22B1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5715000"/>
            <a:ext cx="8580438" cy="884238"/>
            <a:chOff x="304800" y="5715000"/>
            <a:chExt cx="8580120" cy="883920"/>
          </a:xfrm>
        </p:grpSpPr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5809EC14-15E9-496A-83F7-D89DE05F95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800" y="6553200"/>
              <a:ext cx="8580120" cy="45720"/>
              <a:chOff x="304800" y="6553200"/>
              <a:chExt cx="8580120" cy="4572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51799AE-21FD-4BAD-9AD1-95E2819E000F}"/>
                  </a:ext>
                </a:extLst>
              </p:cNvPr>
              <p:cNvSpPr/>
              <p:nvPr/>
            </p:nvSpPr>
            <p:spPr>
              <a:xfrm>
                <a:off x="304800" y="6552898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413C4FC-6206-4B2B-B773-458E9B6D38E1}"/>
                  </a:ext>
                </a:extLst>
              </p:cNvPr>
              <p:cNvSpPr/>
              <p:nvPr/>
            </p:nvSpPr>
            <p:spPr>
              <a:xfrm>
                <a:off x="692136" y="6552898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087F506-55F6-4A20-ADBA-23DB25D3580E}"/>
                  </a:ext>
                </a:extLst>
              </p:cNvPr>
              <p:cNvSpPr/>
              <p:nvPr/>
            </p:nvSpPr>
            <p:spPr>
              <a:xfrm>
                <a:off x="1081059" y="6552898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1D6EEAF-5BAC-4F14-B4C4-ABB708936D1E}"/>
                  </a:ext>
                </a:extLst>
              </p:cNvPr>
              <p:cNvSpPr/>
              <p:nvPr/>
            </p:nvSpPr>
            <p:spPr>
              <a:xfrm>
                <a:off x="1468395" y="6552898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3060AF1-8AB3-4847-B2C3-49B6EE425D36}"/>
                  </a:ext>
                </a:extLst>
              </p:cNvPr>
              <p:cNvSpPr/>
              <p:nvPr/>
            </p:nvSpPr>
            <p:spPr>
              <a:xfrm>
                <a:off x="1855731" y="6552898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DD1D982-814E-49A0-AEAC-3EEEC61BC639}"/>
                  </a:ext>
                </a:extLst>
              </p:cNvPr>
              <p:cNvSpPr/>
              <p:nvPr/>
            </p:nvSpPr>
            <p:spPr>
              <a:xfrm>
                <a:off x="2244653" y="6552898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8C35083-9B5D-45AC-A656-30A00A11A859}"/>
                  </a:ext>
                </a:extLst>
              </p:cNvPr>
              <p:cNvSpPr/>
              <p:nvPr/>
            </p:nvSpPr>
            <p:spPr>
              <a:xfrm>
                <a:off x="2631989" y="6552898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86A9989-0675-4CAA-B475-605AE0F39AF4}"/>
                  </a:ext>
                </a:extLst>
              </p:cNvPr>
              <p:cNvSpPr/>
              <p:nvPr/>
            </p:nvSpPr>
            <p:spPr>
              <a:xfrm>
                <a:off x="3020912" y="6552898"/>
                <a:ext cx="44448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3E44905-288E-4430-B028-BFA615170BEE}"/>
                  </a:ext>
                </a:extLst>
              </p:cNvPr>
              <p:cNvSpPr/>
              <p:nvPr/>
            </p:nvSpPr>
            <p:spPr>
              <a:xfrm>
                <a:off x="3408248" y="6552898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05CE529-B513-4F9C-8A4B-B8F1FB185FBC}"/>
                  </a:ext>
                </a:extLst>
              </p:cNvPr>
              <p:cNvSpPr/>
              <p:nvPr/>
            </p:nvSpPr>
            <p:spPr>
              <a:xfrm>
                <a:off x="3795584" y="6552898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71F1714-CA8C-4E1B-9624-80E0D855158C}"/>
                  </a:ext>
                </a:extLst>
              </p:cNvPr>
              <p:cNvSpPr/>
              <p:nvPr/>
            </p:nvSpPr>
            <p:spPr>
              <a:xfrm>
                <a:off x="4184506" y="6552898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C80603D-399B-40B7-B502-D090EC66DD01}"/>
                  </a:ext>
                </a:extLst>
              </p:cNvPr>
              <p:cNvSpPr/>
              <p:nvPr/>
            </p:nvSpPr>
            <p:spPr>
              <a:xfrm>
                <a:off x="4571842" y="6552898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395ABA6-C7C9-45BE-9740-663899DA805B}"/>
                  </a:ext>
                </a:extLst>
              </p:cNvPr>
              <p:cNvSpPr/>
              <p:nvPr/>
            </p:nvSpPr>
            <p:spPr>
              <a:xfrm>
                <a:off x="4959177" y="6552898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DD50F5E-08B0-474A-B360-0596DABD4E7A}"/>
                  </a:ext>
                </a:extLst>
              </p:cNvPr>
              <p:cNvSpPr/>
              <p:nvPr/>
            </p:nvSpPr>
            <p:spPr>
              <a:xfrm>
                <a:off x="5348101" y="6552898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BF23B31-1532-4D60-939C-81A0C55D992D}"/>
                  </a:ext>
                </a:extLst>
              </p:cNvPr>
              <p:cNvSpPr/>
              <p:nvPr/>
            </p:nvSpPr>
            <p:spPr>
              <a:xfrm>
                <a:off x="5735437" y="6552898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604CB56-61C9-4302-8FCC-39ACC46A15BC}"/>
                  </a:ext>
                </a:extLst>
              </p:cNvPr>
              <p:cNvSpPr/>
              <p:nvPr/>
            </p:nvSpPr>
            <p:spPr>
              <a:xfrm>
                <a:off x="6124359" y="6552898"/>
                <a:ext cx="44448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1687352-3980-44FA-9449-B8B04B942E68}"/>
                  </a:ext>
                </a:extLst>
              </p:cNvPr>
              <p:cNvSpPr/>
              <p:nvPr/>
            </p:nvSpPr>
            <p:spPr>
              <a:xfrm>
                <a:off x="6511695" y="6552898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67F1C0D-0E2D-4160-B851-A2CE0976775F}"/>
                  </a:ext>
                </a:extLst>
              </p:cNvPr>
              <p:cNvSpPr/>
              <p:nvPr/>
            </p:nvSpPr>
            <p:spPr>
              <a:xfrm>
                <a:off x="6899031" y="6552898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7F0D2D0-B46E-4B52-8798-F078098AD671}"/>
                  </a:ext>
                </a:extLst>
              </p:cNvPr>
              <p:cNvSpPr/>
              <p:nvPr/>
            </p:nvSpPr>
            <p:spPr>
              <a:xfrm>
                <a:off x="7287954" y="6552898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7A6BF19-F088-4789-ADA8-8BB81C595C67}"/>
                  </a:ext>
                </a:extLst>
              </p:cNvPr>
              <p:cNvSpPr/>
              <p:nvPr/>
            </p:nvSpPr>
            <p:spPr>
              <a:xfrm>
                <a:off x="7675290" y="6552898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B733CEEF-99D0-4937-83B6-AEC4C120D088}"/>
                  </a:ext>
                </a:extLst>
              </p:cNvPr>
              <p:cNvSpPr/>
              <p:nvPr/>
            </p:nvSpPr>
            <p:spPr>
              <a:xfrm>
                <a:off x="8062625" y="6552898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733C2C9-95AB-4D90-B8A1-C0AB49023953}"/>
                  </a:ext>
                </a:extLst>
              </p:cNvPr>
              <p:cNvSpPr/>
              <p:nvPr/>
            </p:nvSpPr>
            <p:spPr>
              <a:xfrm>
                <a:off x="8451548" y="6552898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16E5C90-B18E-43AC-B6FE-B3B62C02E7EF}"/>
                  </a:ext>
                </a:extLst>
              </p:cNvPr>
              <p:cNvSpPr/>
              <p:nvPr/>
            </p:nvSpPr>
            <p:spPr>
              <a:xfrm>
                <a:off x="8838884" y="6552898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</p:grpSp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8B5CA33F-C588-40B8-89A8-1D45554782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800" y="6172200"/>
              <a:ext cx="8580120" cy="45720"/>
              <a:chOff x="304800" y="6553200"/>
              <a:chExt cx="8580120" cy="4572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E3A0A7C-6F70-4CF4-8A84-1F4F1BF5C98E}"/>
                  </a:ext>
                </a:extLst>
              </p:cNvPr>
              <p:cNvSpPr/>
              <p:nvPr/>
            </p:nvSpPr>
            <p:spPr>
              <a:xfrm>
                <a:off x="304800" y="6553036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A73459E-3ED7-49D4-BD0F-2A8BDADEA336}"/>
                  </a:ext>
                </a:extLst>
              </p:cNvPr>
              <p:cNvSpPr/>
              <p:nvPr/>
            </p:nvSpPr>
            <p:spPr>
              <a:xfrm>
                <a:off x="692136" y="6553036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C26419E-4DDA-4C4A-A9EF-D09A3B202CFE}"/>
                  </a:ext>
                </a:extLst>
              </p:cNvPr>
              <p:cNvSpPr/>
              <p:nvPr/>
            </p:nvSpPr>
            <p:spPr>
              <a:xfrm>
                <a:off x="1081059" y="6553036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AA8E597-C3EF-42E5-A74A-B2D3405C04F2}"/>
                  </a:ext>
                </a:extLst>
              </p:cNvPr>
              <p:cNvSpPr/>
              <p:nvPr/>
            </p:nvSpPr>
            <p:spPr>
              <a:xfrm>
                <a:off x="1468395" y="6553036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F8FFBDB-FEC6-4365-88F6-FF867420A7D9}"/>
                  </a:ext>
                </a:extLst>
              </p:cNvPr>
              <p:cNvSpPr/>
              <p:nvPr/>
            </p:nvSpPr>
            <p:spPr>
              <a:xfrm>
                <a:off x="1855731" y="6553036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D28E54F-BCC3-4EFD-B908-26E11317A9BB}"/>
                  </a:ext>
                </a:extLst>
              </p:cNvPr>
              <p:cNvSpPr/>
              <p:nvPr/>
            </p:nvSpPr>
            <p:spPr>
              <a:xfrm>
                <a:off x="2244653" y="6553036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B3859B9-69B3-4021-878F-6633BD65669F}"/>
                  </a:ext>
                </a:extLst>
              </p:cNvPr>
              <p:cNvSpPr/>
              <p:nvPr/>
            </p:nvSpPr>
            <p:spPr>
              <a:xfrm>
                <a:off x="2631989" y="6553036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48758E0-92E0-41AF-89C8-E71FC0E53841}"/>
                  </a:ext>
                </a:extLst>
              </p:cNvPr>
              <p:cNvSpPr/>
              <p:nvPr/>
            </p:nvSpPr>
            <p:spPr>
              <a:xfrm>
                <a:off x="3020912" y="6553036"/>
                <a:ext cx="44448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FEA2B17-5E2E-44BF-957C-6E3ED0BF7CE3}"/>
                  </a:ext>
                </a:extLst>
              </p:cNvPr>
              <p:cNvSpPr/>
              <p:nvPr/>
            </p:nvSpPr>
            <p:spPr>
              <a:xfrm>
                <a:off x="3408248" y="6553036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9D60623-08A9-48B7-9F88-A9D56993077F}"/>
                  </a:ext>
                </a:extLst>
              </p:cNvPr>
              <p:cNvSpPr/>
              <p:nvPr/>
            </p:nvSpPr>
            <p:spPr>
              <a:xfrm>
                <a:off x="3795584" y="6553036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B202968-07F4-418A-B489-6204A6401062}"/>
                  </a:ext>
                </a:extLst>
              </p:cNvPr>
              <p:cNvSpPr/>
              <p:nvPr/>
            </p:nvSpPr>
            <p:spPr>
              <a:xfrm>
                <a:off x="4184506" y="6553036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FEE868D-4A7C-4ECB-80ED-03C04238F49D}"/>
                  </a:ext>
                </a:extLst>
              </p:cNvPr>
              <p:cNvSpPr/>
              <p:nvPr/>
            </p:nvSpPr>
            <p:spPr>
              <a:xfrm>
                <a:off x="4571842" y="6553036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FC0AA5B-366E-4ED9-975A-C305B0760EC9}"/>
                  </a:ext>
                </a:extLst>
              </p:cNvPr>
              <p:cNvSpPr/>
              <p:nvPr/>
            </p:nvSpPr>
            <p:spPr>
              <a:xfrm>
                <a:off x="4959177" y="6553036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2D9A512-0CB9-40ED-A203-52D108A6F40C}"/>
                  </a:ext>
                </a:extLst>
              </p:cNvPr>
              <p:cNvSpPr/>
              <p:nvPr/>
            </p:nvSpPr>
            <p:spPr>
              <a:xfrm>
                <a:off x="5348101" y="6553036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776BEC9-8B44-423B-B571-745AB647BAF4}"/>
                  </a:ext>
                </a:extLst>
              </p:cNvPr>
              <p:cNvSpPr/>
              <p:nvPr/>
            </p:nvSpPr>
            <p:spPr>
              <a:xfrm>
                <a:off x="5735437" y="6553036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D3D067A-0295-4F60-A1A6-F3880B70E9B3}"/>
                  </a:ext>
                </a:extLst>
              </p:cNvPr>
              <p:cNvSpPr/>
              <p:nvPr/>
            </p:nvSpPr>
            <p:spPr>
              <a:xfrm>
                <a:off x="6124359" y="6553036"/>
                <a:ext cx="44448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4BE1276-27AA-41D4-BD21-E354C8F9C5F9}"/>
                  </a:ext>
                </a:extLst>
              </p:cNvPr>
              <p:cNvSpPr/>
              <p:nvPr/>
            </p:nvSpPr>
            <p:spPr>
              <a:xfrm>
                <a:off x="6511695" y="6553036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FC45D7E-940B-4971-9177-C7B1B2B700DC}"/>
                  </a:ext>
                </a:extLst>
              </p:cNvPr>
              <p:cNvSpPr/>
              <p:nvPr/>
            </p:nvSpPr>
            <p:spPr>
              <a:xfrm>
                <a:off x="6899031" y="6553036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EAF2C1E-7622-44F0-88DC-202D8E4D3B34}"/>
                  </a:ext>
                </a:extLst>
              </p:cNvPr>
              <p:cNvSpPr/>
              <p:nvPr/>
            </p:nvSpPr>
            <p:spPr>
              <a:xfrm>
                <a:off x="7287954" y="6553036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A819F7C-8F99-410D-AD37-CDE9DCF2A419}"/>
                  </a:ext>
                </a:extLst>
              </p:cNvPr>
              <p:cNvSpPr/>
              <p:nvPr/>
            </p:nvSpPr>
            <p:spPr>
              <a:xfrm>
                <a:off x="7675290" y="6553036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BA05E77-9FEC-4778-A6E3-2C9F4B89D888}"/>
                  </a:ext>
                </a:extLst>
              </p:cNvPr>
              <p:cNvSpPr/>
              <p:nvPr/>
            </p:nvSpPr>
            <p:spPr>
              <a:xfrm>
                <a:off x="8062625" y="6553036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3823B9B-D95B-449D-8B78-809A4ED97105}"/>
                  </a:ext>
                </a:extLst>
              </p:cNvPr>
              <p:cNvSpPr/>
              <p:nvPr/>
            </p:nvSpPr>
            <p:spPr>
              <a:xfrm>
                <a:off x="8451548" y="6553036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2844E9B-CB62-4573-A14F-1C0567C225AC}"/>
                  </a:ext>
                </a:extLst>
              </p:cNvPr>
              <p:cNvSpPr/>
              <p:nvPr/>
            </p:nvSpPr>
            <p:spPr>
              <a:xfrm>
                <a:off x="8838884" y="6553036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</p:grpSp>
        <p:grpSp>
          <p:nvGrpSpPr>
            <p:cNvPr id="8" name="Group 9">
              <a:extLst>
                <a:ext uri="{FF2B5EF4-FFF2-40B4-BE49-F238E27FC236}">
                  <a16:creationId xmlns:a16="http://schemas.microsoft.com/office/drawing/2014/main" id="{D683147D-B2BA-4842-8B02-6520370DBC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800" y="5715000"/>
              <a:ext cx="8580120" cy="45720"/>
              <a:chOff x="304800" y="6553200"/>
              <a:chExt cx="8580120" cy="4572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03A21F4-01EA-4872-81CD-93866E991C6C}"/>
                  </a:ext>
                </a:extLst>
              </p:cNvPr>
              <p:cNvSpPr/>
              <p:nvPr/>
            </p:nvSpPr>
            <p:spPr>
              <a:xfrm>
                <a:off x="304800" y="6553200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723A9AE-7C5A-45FD-A7A7-00534DFBFBE1}"/>
                  </a:ext>
                </a:extLst>
              </p:cNvPr>
              <p:cNvSpPr/>
              <p:nvPr/>
            </p:nvSpPr>
            <p:spPr>
              <a:xfrm>
                <a:off x="692136" y="6553200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35D4EDD-0345-473A-B957-16B94A4D968D}"/>
                  </a:ext>
                </a:extLst>
              </p:cNvPr>
              <p:cNvSpPr/>
              <p:nvPr/>
            </p:nvSpPr>
            <p:spPr>
              <a:xfrm>
                <a:off x="1081059" y="6553200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0BDBD39-3C92-4210-AB54-8692C63F9613}"/>
                  </a:ext>
                </a:extLst>
              </p:cNvPr>
              <p:cNvSpPr/>
              <p:nvPr/>
            </p:nvSpPr>
            <p:spPr>
              <a:xfrm>
                <a:off x="1468395" y="6553200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119142D-3862-430A-AEDF-4149D11A064F}"/>
                  </a:ext>
                </a:extLst>
              </p:cNvPr>
              <p:cNvSpPr/>
              <p:nvPr/>
            </p:nvSpPr>
            <p:spPr>
              <a:xfrm>
                <a:off x="1855731" y="6553200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97FDDDE-67FD-47A3-80EE-C37ED5D0F0F1}"/>
                  </a:ext>
                </a:extLst>
              </p:cNvPr>
              <p:cNvSpPr/>
              <p:nvPr/>
            </p:nvSpPr>
            <p:spPr>
              <a:xfrm>
                <a:off x="2244653" y="6553200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2E4B4C1-D957-4F03-8C23-C59C5A9C19C7}"/>
                  </a:ext>
                </a:extLst>
              </p:cNvPr>
              <p:cNvSpPr/>
              <p:nvPr/>
            </p:nvSpPr>
            <p:spPr>
              <a:xfrm>
                <a:off x="2631989" y="6553200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463DBF9-86CA-4544-B70C-DF85B7052FDF}"/>
                  </a:ext>
                </a:extLst>
              </p:cNvPr>
              <p:cNvSpPr/>
              <p:nvPr/>
            </p:nvSpPr>
            <p:spPr>
              <a:xfrm>
                <a:off x="3020912" y="6553200"/>
                <a:ext cx="44448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3FC1E09-FBB0-43B7-9405-0AA0E21B883B}"/>
                  </a:ext>
                </a:extLst>
              </p:cNvPr>
              <p:cNvSpPr/>
              <p:nvPr/>
            </p:nvSpPr>
            <p:spPr>
              <a:xfrm>
                <a:off x="3408248" y="6553200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7FCB5D9-CC1B-4ECE-A9F0-7FA7CEF8003E}"/>
                  </a:ext>
                </a:extLst>
              </p:cNvPr>
              <p:cNvSpPr/>
              <p:nvPr/>
            </p:nvSpPr>
            <p:spPr>
              <a:xfrm>
                <a:off x="3795584" y="6553200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F35A5ED-F7C3-44C2-AF8F-B5B60846A39D}"/>
                  </a:ext>
                </a:extLst>
              </p:cNvPr>
              <p:cNvSpPr/>
              <p:nvPr/>
            </p:nvSpPr>
            <p:spPr>
              <a:xfrm>
                <a:off x="4184506" y="6553200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D9658DF-C019-4F95-9172-6A39E9BEBA4D}"/>
                  </a:ext>
                </a:extLst>
              </p:cNvPr>
              <p:cNvSpPr/>
              <p:nvPr/>
            </p:nvSpPr>
            <p:spPr>
              <a:xfrm>
                <a:off x="4571842" y="6553200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69905A3-355A-4450-A366-37BC5430A4CB}"/>
                  </a:ext>
                </a:extLst>
              </p:cNvPr>
              <p:cNvSpPr/>
              <p:nvPr/>
            </p:nvSpPr>
            <p:spPr>
              <a:xfrm>
                <a:off x="4959177" y="6553200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2D4AA4C-12BC-4F1D-9A44-0839706C5F3F}"/>
                  </a:ext>
                </a:extLst>
              </p:cNvPr>
              <p:cNvSpPr/>
              <p:nvPr/>
            </p:nvSpPr>
            <p:spPr>
              <a:xfrm>
                <a:off x="5348101" y="6553200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3BC1874-30E0-422E-AC6A-B867F784F131}"/>
                  </a:ext>
                </a:extLst>
              </p:cNvPr>
              <p:cNvSpPr/>
              <p:nvPr/>
            </p:nvSpPr>
            <p:spPr>
              <a:xfrm>
                <a:off x="5735437" y="6553200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F0FCF29-9B46-4DF1-9CF8-181523BE3A48}"/>
                  </a:ext>
                </a:extLst>
              </p:cNvPr>
              <p:cNvSpPr/>
              <p:nvPr/>
            </p:nvSpPr>
            <p:spPr>
              <a:xfrm>
                <a:off x="6124359" y="6553200"/>
                <a:ext cx="44448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93A01AC-7BF7-435F-828F-3515A28846E0}"/>
                  </a:ext>
                </a:extLst>
              </p:cNvPr>
              <p:cNvSpPr/>
              <p:nvPr/>
            </p:nvSpPr>
            <p:spPr>
              <a:xfrm>
                <a:off x="6511695" y="6553200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838AC45-B2B2-4E18-9B77-558DA8BA7A43}"/>
                  </a:ext>
                </a:extLst>
              </p:cNvPr>
              <p:cNvSpPr/>
              <p:nvPr/>
            </p:nvSpPr>
            <p:spPr>
              <a:xfrm>
                <a:off x="6899031" y="6553200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8EF5A55-EF16-4A53-8D87-4CFF08D691F2}"/>
                  </a:ext>
                </a:extLst>
              </p:cNvPr>
              <p:cNvSpPr/>
              <p:nvPr/>
            </p:nvSpPr>
            <p:spPr>
              <a:xfrm>
                <a:off x="7287954" y="6553200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487480-9CD1-4A17-AE7B-CF91579210D6}"/>
                  </a:ext>
                </a:extLst>
              </p:cNvPr>
              <p:cNvSpPr/>
              <p:nvPr/>
            </p:nvSpPr>
            <p:spPr>
              <a:xfrm>
                <a:off x="7675290" y="6553200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9DE3EEC-704C-4DFA-B798-CF73EBE48968}"/>
                  </a:ext>
                </a:extLst>
              </p:cNvPr>
              <p:cNvSpPr/>
              <p:nvPr/>
            </p:nvSpPr>
            <p:spPr>
              <a:xfrm>
                <a:off x="8062625" y="6553200"/>
                <a:ext cx="46035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D5685DD-E082-4F6D-B330-D3A93CD4F34C}"/>
                  </a:ext>
                </a:extLst>
              </p:cNvPr>
              <p:cNvSpPr/>
              <p:nvPr/>
            </p:nvSpPr>
            <p:spPr>
              <a:xfrm>
                <a:off x="8451548" y="6553200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30D82F-F70C-4F94-8AEA-EB7A2D274C78}"/>
                  </a:ext>
                </a:extLst>
              </p:cNvPr>
              <p:cNvSpPr/>
              <p:nvPr/>
            </p:nvSpPr>
            <p:spPr>
              <a:xfrm>
                <a:off x="8838884" y="6553200"/>
                <a:ext cx="46036" cy="46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dirty="0">
                  <a:latin typeface="Lato Regular"/>
                </a:endParaRPr>
              </a:p>
            </p:txBody>
          </p:sp>
        </p:grpSp>
      </p:grpSp>
      <p:sp>
        <p:nvSpPr>
          <p:cNvPr id="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1524000"/>
            <a:ext cx="7543800" cy="2133600"/>
          </a:xfrm>
        </p:spPr>
        <p:txBody>
          <a:bodyPr anchor="b">
            <a:noAutofit/>
          </a:bodyPr>
          <a:lstStyle>
            <a:lvl1pPr algn="ct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1" y="3886200"/>
            <a:ext cx="76200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1" name="Picture 2" descr="Image result for rcc uchicago">
            <a:extLst>
              <a:ext uri="{FF2B5EF4-FFF2-40B4-BE49-F238E27FC236}">
                <a16:creationId xmlns:a16="http://schemas.microsoft.com/office/drawing/2014/main" id="{BF5D4030-5E19-4572-BCD8-F85407A66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48" y="323850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96717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8B6565-7DE7-4C74-A9FB-7714AE4DC13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Lato Regular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1524000"/>
            <a:ext cx="7543800" cy="2133600"/>
          </a:xfrm>
        </p:spPr>
        <p:txBody>
          <a:bodyPr anchor="b"/>
          <a:lstStyle>
            <a:lvl1pPr algn="ctr">
              <a:lnSpc>
                <a:spcPct val="100000"/>
              </a:lnSpc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1" y="3886200"/>
            <a:ext cx="76200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5903602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OWER_USER_LAYOUT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 not remove" hidden="1">
            <a:extLst>
              <a:ext uri="{FF2B5EF4-FFF2-40B4-BE49-F238E27FC236}">
                <a16:creationId xmlns:a16="http://schemas.microsoft.com/office/drawing/2014/main" id="{72626892-0811-40A5-87E1-245AD7FF902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6425" cy="568325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219200"/>
            <a:ext cx="7910512" cy="4273550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934378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0AE623-A6AE-4811-AA0E-B6414137CCD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Lato Regula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6425" cy="5683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981200"/>
            <a:ext cx="7543800" cy="3816350"/>
          </a:xfrm>
        </p:spPr>
        <p:txBody>
          <a:bodyPr/>
          <a:lstStyle>
            <a:lvl1pPr indent="0">
              <a:lnSpc>
                <a:spcPct val="100000"/>
              </a:lnSpc>
              <a:defRPr sz="2000">
                <a:solidFill>
                  <a:schemeClr val="bg1"/>
                </a:solidFill>
              </a:defRPr>
            </a:lvl1pPr>
            <a:lvl2pPr indent="0">
              <a:lnSpc>
                <a:spcPct val="100000"/>
              </a:lnSpc>
              <a:buClr>
                <a:schemeClr val="accent1"/>
              </a:buClr>
              <a:defRPr sz="1800">
                <a:solidFill>
                  <a:schemeClr val="bg1"/>
                </a:solidFill>
              </a:defRPr>
            </a:lvl2pPr>
            <a:lvl3pPr indent="0">
              <a:lnSpc>
                <a:spcPct val="100000"/>
              </a:lnSpc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3pPr>
            <a:lvl4pPr indent="0">
              <a:lnSpc>
                <a:spcPct val="100000"/>
              </a:lnSpc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4pPr>
            <a:lvl5pPr indent="0">
              <a:lnSpc>
                <a:spcPct val="100000"/>
              </a:lnSpc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073225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26BEFB-4A2B-4625-8DD6-5F6F05C09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573579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66844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FC67ABA-BD4E-4DB2-A70D-975158338C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EB8B925-FFCD-41CE-96A2-0A776E1FA1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E437C073-A0F4-4015-B57C-360EAAC522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DB62EC-5447-46C4-BCAE-71B558FD1D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813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A95BFD2-DDDF-4691-ADB4-0464A91974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838200"/>
            <a:ext cx="822642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22A9282-BC87-4A75-92F2-61E5783A2A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784350"/>
            <a:ext cx="7910512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2EED73-3933-480F-ADBA-5FFD46BC95E7}"/>
              </a:ext>
            </a:extLst>
          </p:cNvPr>
          <p:cNvSpPr/>
          <p:nvPr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Lato Regular"/>
              <a:cs typeface="Lato Regular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4" r:id="rId1"/>
    <p:sldLayoutId id="2147484175" r:id="rId2"/>
    <p:sldLayoutId id="2147484178" r:id="rId3"/>
    <p:sldLayoutId id="2147484181" r:id="rId4"/>
    <p:sldLayoutId id="2147484165" r:id="rId5"/>
    <p:sldLayoutId id="2147484185" r:id="rId6"/>
    <p:sldLayoutId id="2147484168" r:id="rId7"/>
    <p:sldLayoutId id="2147484169" r:id="rId8"/>
    <p:sldLayoutId id="2147484186" r:id="rId9"/>
  </p:sldLayoutIdLst>
  <p:transition/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 spc="-40">
          <a:solidFill>
            <a:schemeClr val="tx1"/>
          </a:solidFill>
          <a:latin typeface="Lato Black"/>
          <a:ea typeface="MS PGothic" pitchFamily="34" charset="-128"/>
          <a:cs typeface="Lato Black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charset="0"/>
          <a:ea typeface="MS PGothic" pitchFamily="34" charset="-128"/>
          <a:cs typeface="Lato Black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charset="0"/>
          <a:ea typeface="MS PGothic" pitchFamily="34" charset="-128"/>
          <a:cs typeface="Lato Black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charset="0"/>
          <a:ea typeface="MS PGothic" pitchFamily="34" charset="-128"/>
          <a:cs typeface="Lato Black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Lato Black" charset="0"/>
          <a:ea typeface="MS PGothic" pitchFamily="34" charset="-128"/>
          <a:cs typeface="Lato Black" charset="0"/>
        </a:defRPr>
      </a:lvl5pPr>
      <a:lvl6pPr marL="457200" algn="l" rtl="0" fontAlgn="base">
        <a:lnSpc>
          <a:spcPct val="75000"/>
        </a:lnSpc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 Black" pitchFamily="34" charset="0"/>
        </a:defRPr>
      </a:lvl6pPr>
      <a:lvl7pPr marL="914400" algn="l" rtl="0" fontAlgn="base">
        <a:lnSpc>
          <a:spcPct val="75000"/>
        </a:lnSpc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 Black" pitchFamily="34" charset="0"/>
        </a:defRPr>
      </a:lvl7pPr>
      <a:lvl8pPr marL="1371600" algn="l" rtl="0" fontAlgn="base">
        <a:lnSpc>
          <a:spcPct val="75000"/>
        </a:lnSpc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 Black" pitchFamily="34" charset="0"/>
        </a:defRPr>
      </a:lvl8pPr>
      <a:lvl9pPr marL="1828800" algn="l" rtl="0" fontAlgn="base">
        <a:lnSpc>
          <a:spcPct val="75000"/>
        </a:lnSpc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Arial Black" pitchFamily="34" charset="0"/>
        </a:defRPr>
      </a:lvl9pPr>
    </p:titleStyle>
    <p:bodyStyle>
      <a:lvl1pPr marL="342900" indent="-685800" algn="l" rtl="0" eaLnBrk="0" fontAlgn="base" hangingPunct="0">
        <a:lnSpc>
          <a:spcPts val="2700"/>
        </a:lnSpc>
        <a:spcBef>
          <a:spcPct val="20000"/>
        </a:spcBef>
        <a:spcAft>
          <a:spcPct val="0"/>
        </a:spcAft>
        <a:defRPr sz="2000">
          <a:solidFill>
            <a:srgbClr val="000000"/>
          </a:solidFill>
          <a:latin typeface="Lato Regular"/>
          <a:ea typeface="MS PGothic" pitchFamily="34" charset="-128"/>
          <a:cs typeface="Lato Regular"/>
        </a:defRPr>
      </a:lvl1pPr>
      <a:lvl2pPr marL="465138" indent="-190500" algn="l" rtl="0" eaLnBrk="0" fontAlgn="base" hangingPunct="0">
        <a:lnSpc>
          <a:spcPts val="2125"/>
        </a:lnSpc>
        <a:spcBef>
          <a:spcPts val="988"/>
        </a:spcBef>
        <a:spcAft>
          <a:spcPts val="1200"/>
        </a:spcAft>
        <a:buClr>
          <a:schemeClr val="tx2"/>
        </a:buClr>
        <a:buFont typeface="Wingdings" panose="05000000000000000000" pitchFamily="2" charset="2"/>
        <a:buChar char="§"/>
        <a:defRPr sz="1600">
          <a:solidFill>
            <a:srgbClr val="8F8F8D"/>
          </a:solidFill>
          <a:latin typeface="Lato Regular"/>
          <a:ea typeface="MS PGothic" pitchFamily="34" charset="-128"/>
          <a:cs typeface="Lato Regular"/>
        </a:defRPr>
      </a:lvl2pPr>
      <a:lvl3pPr marL="885825" indent="-136525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600">
          <a:solidFill>
            <a:srgbClr val="8F8F8D"/>
          </a:solidFill>
          <a:latin typeface="Lato Regular"/>
          <a:ea typeface="MS PGothic" pitchFamily="34" charset="-128"/>
          <a:cs typeface="Lato Regular"/>
        </a:defRPr>
      </a:lvl3pPr>
      <a:lvl4pPr marL="1141413" indent="-209550" algn="l" rtl="0" eaLnBrk="0" fontAlgn="base" hangingPunct="0">
        <a:lnSpc>
          <a:spcPct val="85000"/>
        </a:lnSpc>
        <a:spcBef>
          <a:spcPts val="6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400">
          <a:solidFill>
            <a:srgbClr val="8F8F8D"/>
          </a:solidFill>
          <a:latin typeface="Lato Regular"/>
          <a:ea typeface="MS PGothic" pitchFamily="34" charset="-128"/>
          <a:cs typeface="Lato Regular"/>
        </a:defRPr>
      </a:lvl4pPr>
      <a:lvl5pPr marL="1370013" indent="-1714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400">
          <a:solidFill>
            <a:srgbClr val="8F8F8D"/>
          </a:solidFill>
          <a:latin typeface="Lato Regular"/>
          <a:ea typeface="MS PGothic" pitchFamily="34" charset="-128"/>
          <a:cs typeface="Lato Regular"/>
        </a:defRPr>
      </a:lvl5pPr>
      <a:lvl6pPr marL="2514600" indent="-228600" algn="l" rtl="0" fontAlgn="base">
        <a:lnSpc>
          <a:spcPct val="85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85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85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85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sapps.cityofchicago.org/arcgis/rest/services/GeoStreets/GeocodeServer/findAddressCandidate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s.rcc.uchicago.edu/content/rcc-gis-geocoding-servic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ps/documentation/geocoding/get-api-key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googleapis.com/maps/api/geocode/json?address=university+of+chicago&amp;key=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ps.googleapis.com/maps/api/geocode/json?address=university+of+chicago&amp;key=AIzaSyCa9_mrD7EwhR5MUJx_uX62O0CiXoVLUa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ensus.maps.arcgis.com/apps/MapJournal/index.html?appid=2b9a7b6923a940db84172d6de138eb7e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cid:856fb22f-0147-4561-bff8-b7e84afe041c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gis@uchicago.edu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gis-help@rcc.uchicago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37C835-398B-4E11-ADDD-550BF53C0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38" y="4876800"/>
            <a:ext cx="8534400" cy="1752600"/>
          </a:xfrm>
        </p:spPr>
        <p:txBody>
          <a:bodyPr/>
          <a:lstStyle/>
          <a:p>
            <a:pPr algn="ctr">
              <a:defRPr/>
            </a:pPr>
            <a:r>
              <a:rPr lang="en-US" sz="3200" b="1" dirty="0">
                <a:solidFill>
                  <a:srgbClr val="C00000"/>
                </a:solidFill>
                <a:latin typeface="Gill Sans MT" panose="020B0502020104020203" pitchFamily="34" charset="0"/>
                <a:ea typeface="ＭＳ Ｐゴシック" charset="0"/>
              </a:rPr>
              <a:t>Hands-on workshop on Geo-coding</a:t>
            </a:r>
            <a:br>
              <a:rPr lang="en-US" sz="3600" dirty="0">
                <a:latin typeface="Gill Sans MT" panose="020B0502020104020203" pitchFamily="34" charset="0"/>
                <a:ea typeface="ＭＳ Ｐゴシック" charset="0"/>
              </a:rPr>
            </a:br>
            <a:r>
              <a:rPr lang="en-US" sz="2400" dirty="0">
                <a:latin typeface="Gill Sans MT" panose="020B0502020104020203" pitchFamily="34" charset="0"/>
                <a:ea typeface="ＭＳ Ｐゴシック" charset="0"/>
              </a:rPr>
              <a:t>Feb 1, 2022</a:t>
            </a:r>
            <a:br>
              <a:rPr lang="en-US" sz="2000" dirty="0">
                <a:latin typeface="Gill Sans MT" panose="020B0502020104020203" pitchFamily="34" charset="0"/>
                <a:ea typeface="ＭＳ Ｐゴシック" charset="0"/>
              </a:rPr>
            </a:br>
            <a:br>
              <a:rPr lang="en-US" sz="2000" dirty="0">
                <a:latin typeface="Gill Sans MT" panose="020B0502020104020203" pitchFamily="34" charset="0"/>
                <a:ea typeface="ＭＳ Ｐゴシック" charset="0"/>
              </a:rPr>
            </a:br>
            <a:r>
              <a:rPr lang="en-US" sz="2400" dirty="0">
                <a:latin typeface="Gill Sans MT" panose="020B0502020104020203" pitchFamily="34" charset="0"/>
                <a:ea typeface="ＭＳ Ｐゴシック" charset="0"/>
              </a:rPr>
              <a:t>Parmanand Sinha, PhD</a:t>
            </a:r>
            <a:br>
              <a:rPr lang="en-US" sz="2400" dirty="0">
                <a:latin typeface="Gill Sans MT" panose="020B0502020104020203" pitchFamily="34" charset="0"/>
                <a:ea typeface="ＭＳ Ｐゴシック" charset="0"/>
              </a:rPr>
            </a:br>
            <a:r>
              <a:rPr lang="en-US" sz="2400" dirty="0">
                <a:latin typeface="Gill Sans MT" panose="020B0502020104020203" pitchFamily="34" charset="0"/>
                <a:ea typeface="ＭＳ Ｐゴシック" charset="0"/>
              </a:rPr>
              <a:t>Computational Scientist, RCC</a:t>
            </a:r>
            <a:endParaRPr lang="en-US" sz="2800" dirty="0">
              <a:latin typeface="Gill Sans MT" panose="020B0502020104020203" pitchFamily="34" charset="0"/>
              <a:ea typeface="ＭＳ Ｐゴシック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425CCCB-0521-42D5-AA36-CF6843A96B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981200"/>
            <a:ext cx="9144000" cy="2895600"/>
          </a:xfrm>
        </p:spPr>
      </p:pic>
      <p:pic>
        <p:nvPicPr>
          <p:cNvPr id="14342" name="Picture 6" descr="Image result for rcc uchicago">
            <a:extLst>
              <a:ext uri="{FF2B5EF4-FFF2-40B4-BE49-F238E27FC236}">
                <a16:creationId xmlns:a16="http://schemas.microsoft.com/office/drawing/2014/main" id="{B63A146F-57AB-4998-B1D6-03138A62B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37" y="323850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424B7C38-EAA9-49A3-877D-6A21F6416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ill Sans MT" panose="020B0502020104020203" pitchFamily="34" charset="0"/>
              </a:rPr>
              <a:t>Address Matching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A6DEF4B4-6266-4E36-B762-F6F9F59E94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latin typeface="Gill Sans MT" panose="020B0502020104020203" pitchFamily="34" charset="0"/>
              </a:rPr>
              <a:t>Parcel Boundaries – polygons with a discrete address</a:t>
            </a:r>
          </a:p>
        </p:txBody>
      </p:sp>
      <p:pic>
        <p:nvPicPr>
          <p:cNvPr id="38916" name="Picture 5">
            <a:extLst>
              <a:ext uri="{FF2B5EF4-FFF2-40B4-BE49-F238E27FC236}">
                <a16:creationId xmlns:a16="http://schemas.microsoft.com/office/drawing/2014/main" id="{F815A9F1-55AC-4523-9107-6CE0303C6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690688"/>
            <a:ext cx="8688388" cy="4708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8917" name="Text Box 7">
            <a:extLst>
              <a:ext uri="{FF2B5EF4-FFF2-40B4-BE49-F238E27FC236}">
                <a16:creationId xmlns:a16="http://schemas.microsoft.com/office/drawing/2014/main" id="{DE243991-A0FD-4F0E-BA1F-FA2B39C54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5263" y="6316663"/>
            <a:ext cx="956159" cy="276999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Blip>
                <a:blip r:embed="rId5"/>
              </a:buBlip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Blip>
                <a:blip r:embed="rId6"/>
              </a:buBlip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0" u="none">
                <a:latin typeface="Gill Sans MT" panose="020B0502020104020203" pitchFamily="34" charset="0"/>
              </a:rPr>
              <a:t>Shirley, 2003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A5E3844F-87EC-46A3-A4DC-A79C5FDDCE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ill Sans MT" panose="020B0502020104020203" pitchFamily="34" charset="0"/>
              </a:rPr>
              <a:t>Address Matching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ECA7EE62-2D8A-4EE9-AE8C-529713D62E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latin typeface="Gill Sans MT" panose="020B0502020104020203" pitchFamily="34" charset="0"/>
              </a:rPr>
              <a:t>Parcel Centroids – points with a discrete address</a:t>
            </a:r>
          </a:p>
        </p:txBody>
      </p:sp>
      <p:pic>
        <p:nvPicPr>
          <p:cNvPr id="39940" name="Picture 5" descr="parccent">
            <a:extLst>
              <a:ext uri="{FF2B5EF4-FFF2-40B4-BE49-F238E27FC236}">
                <a16:creationId xmlns:a16="http://schemas.microsoft.com/office/drawing/2014/main" id="{6A7EDF06-427F-46BF-BABD-8B3669EA2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1" y="1611767"/>
            <a:ext cx="7373937" cy="5156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41" name="Text Box 6">
            <a:extLst>
              <a:ext uri="{FF2B5EF4-FFF2-40B4-BE49-F238E27FC236}">
                <a16:creationId xmlns:a16="http://schemas.microsoft.com/office/drawing/2014/main" id="{CC9CBFD3-0D1C-4164-96ED-B41637BF5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6505575"/>
            <a:ext cx="956159" cy="276999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Blip>
                <a:blip r:embed="rId5"/>
              </a:buBlip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Blip>
                <a:blip r:embed="rId6"/>
              </a:buBlip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0" u="none">
                <a:latin typeface="Gill Sans MT" panose="020B0502020104020203" pitchFamily="34" charset="0"/>
              </a:rPr>
              <a:t>Shirley, 2003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4137283D-B030-4B82-A36B-3A0D9B8946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ill Sans MT" panose="020B0502020104020203" pitchFamily="34" charset="0"/>
              </a:rPr>
              <a:t>Address Matching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00B45E61-92D5-4FC4-80D9-4A7023EFA0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latin typeface="Gill Sans MT" panose="020B0502020104020203" pitchFamily="34" charset="0"/>
              </a:rPr>
              <a:t>TIGER roads – line file with address ranges and directional information</a:t>
            </a:r>
          </a:p>
        </p:txBody>
      </p:sp>
      <p:pic>
        <p:nvPicPr>
          <p:cNvPr id="40964" name="Picture 6">
            <a:extLst>
              <a:ext uri="{FF2B5EF4-FFF2-40B4-BE49-F238E27FC236}">
                <a16:creationId xmlns:a16="http://schemas.microsoft.com/office/drawing/2014/main" id="{3220522F-EE74-47B9-AEC7-F200531C2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63" y="2352675"/>
            <a:ext cx="5553075" cy="415925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 descr="table_08_01.jpg">
            <a:extLst>
              <a:ext uri="{FF2B5EF4-FFF2-40B4-BE49-F238E27FC236}">
                <a16:creationId xmlns:a16="http://schemas.microsoft.com/office/drawing/2014/main" id="{862CA1D7-9432-4D05-8DA4-68F535EBB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09600"/>
            <a:ext cx="7883525" cy="579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853B2161-21AE-40F9-BCA4-59C89284B9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5963" y="409575"/>
            <a:ext cx="7772400" cy="1441450"/>
          </a:xfrm>
          <a:solidFill>
            <a:srgbClr val="92D050"/>
          </a:solidFill>
        </p:spPr>
        <p:txBody>
          <a:bodyPr/>
          <a:lstStyle/>
          <a:p>
            <a:pPr eaLnBrk="1" hangingPunct="1"/>
            <a:r>
              <a:rPr lang="en-US" altLang="en-US" sz="3200" dirty="0">
                <a:latin typeface="Gill Sans MT" panose="020B0502020104020203" pitchFamily="34" charset="0"/>
              </a:rPr>
              <a:t>Parsing Addresses – breaking up street</a:t>
            </a:r>
            <a:br>
              <a:rPr lang="en-US" altLang="en-US" sz="3200" dirty="0">
                <a:latin typeface="Gill Sans MT" panose="020B0502020104020203" pitchFamily="34" charset="0"/>
              </a:rPr>
            </a:br>
            <a:r>
              <a:rPr lang="en-US" altLang="en-US" sz="3200" dirty="0">
                <a:latin typeface="Gill Sans MT" panose="020B0502020104020203" pitchFamily="34" charset="0"/>
              </a:rPr>
              <a:t>addresses into component pieces, i.e., prefix, number, name, type, and suffix</a:t>
            </a:r>
          </a:p>
        </p:txBody>
      </p:sp>
      <p:pic>
        <p:nvPicPr>
          <p:cNvPr id="44035" name="Picture 2" descr="table_08_02.jpg">
            <a:extLst>
              <a:ext uri="{FF2B5EF4-FFF2-40B4-BE49-F238E27FC236}">
                <a16:creationId xmlns:a16="http://schemas.microsoft.com/office/drawing/2014/main" id="{29708FFE-2CFE-4237-BF5A-2A4BCB8AE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101850"/>
            <a:ext cx="8283575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>
            <a:extLst>
              <a:ext uri="{FF2B5EF4-FFF2-40B4-BE49-F238E27FC236}">
                <a16:creationId xmlns:a16="http://schemas.microsoft.com/office/drawing/2014/main" id="{92603DAB-6429-4454-82AB-2BB14E6321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ill Sans MT" panose="020B0502020104020203" pitchFamily="34" charset="0"/>
              </a:rPr>
              <a:t>Address Matching</a:t>
            </a:r>
            <a:endParaRPr lang="en-US" altLang="en-US" dirty="0">
              <a:latin typeface="Gill Sans MT" panose="020B0502020104020203" pitchFamily="34" charset="0"/>
            </a:endParaRPr>
          </a:p>
        </p:txBody>
      </p:sp>
      <p:sp>
        <p:nvSpPr>
          <p:cNvPr id="245767" name="Rectangle 7">
            <a:extLst>
              <a:ext uri="{FF2B5EF4-FFF2-40B4-BE49-F238E27FC236}">
                <a16:creationId xmlns:a16="http://schemas.microsoft.com/office/drawing/2014/main" id="{43847A02-1F11-4329-A7FB-ECEBF993204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0" y="1371600"/>
            <a:ext cx="4293325" cy="4724400"/>
          </a:xfrm>
        </p:spPr>
        <p:txBody>
          <a:bodyPr/>
          <a:lstStyle/>
          <a:p>
            <a:pPr lvl="1"/>
            <a:r>
              <a:rPr lang="en-US" altLang="en-US">
                <a:latin typeface="Gill Sans MT" panose="020B0502020104020203" pitchFamily="34" charset="0"/>
              </a:rPr>
              <a:t>Attribute query, Topological structure of street data (i.e. direction), Attributed with to and from address range</a:t>
            </a:r>
          </a:p>
          <a:p>
            <a:pPr lvl="1"/>
            <a:r>
              <a:rPr lang="en-US" altLang="en-US">
                <a:latin typeface="Gill Sans MT" panose="020B0502020104020203" pitchFamily="34" charset="0"/>
              </a:rPr>
              <a:t>Linear interpolation – a method used in geocoding to place an address location among a range of addresses along a street segment.</a:t>
            </a:r>
            <a:endParaRPr lang="en-US" altLang="en-US" dirty="0">
              <a:latin typeface="Gill Sans MT" panose="020B0502020104020203" pitchFamily="34" charset="0"/>
            </a:endParaRPr>
          </a:p>
        </p:txBody>
      </p:sp>
      <p:grpSp>
        <p:nvGrpSpPr>
          <p:cNvPr id="45060" name="Group 3">
            <a:extLst>
              <a:ext uri="{FF2B5EF4-FFF2-40B4-BE49-F238E27FC236}">
                <a16:creationId xmlns:a16="http://schemas.microsoft.com/office/drawing/2014/main" id="{79B5C119-7F64-4A82-90D8-14D627FE15F4}"/>
              </a:ext>
            </a:extLst>
          </p:cNvPr>
          <p:cNvGrpSpPr>
            <a:grpSpLocks/>
          </p:cNvGrpSpPr>
          <p:nvPr/>
        </p:nvGrpSpPr>
        <p:grpSpPr bwMode="auto">
          <a:xfrm>
            <a:off x="4645869" y="1680306"/>
            <a:ext cx="4513371" cy="1748745"/>
            <a:chOff x="715" y="2205"/>
            <a:chExt cx="4421" cy="1996"/>
          </a:xfrm>
        </p:grpSpPr>
        <p:sp>
          <p:nvSpPr>
            <p:cNvPr id="45062" name="Rectangle 4">
              <a:extLst>
                <a:ext uri="{FF2B5EF4-FFF2-40B4-BE49-F238E27FC236}">
                  <a16:creationId xmlns:a16="http://schemas.microsoft.com/office/drawing/2014/main" id="{97960E7B-FC44-40BA-8EF5-873AC2E9C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" y="2205"/>
              <a:ext cx="4419" cy="19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Blip>
                  <a:blip r:embed="rId4"/>
                </a:buBlip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Blip>
                  <a:blip r:embed="rId5"/>
                </a:buBlip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Gill Sans MT" panose="020B0502020104020203" pitchFamily="34" charset="0"/>
              </a:endParaRPr>
            </a:p>
          </p:txBody>
        </p:sp>
        <p:pic>
          <p:nvPicPr>
            <p:cNvPr id="45063" name="Picture 5" descr="key">
              <a:extLst>
                <a:ext uri="{FF2B5EF4-FFF2-40B4-BE49-F238E27FC236}">
                  <a16:creationId xmlns:a16="http://schemas.microsoft.com/office/drawing/2014/main" id="{A46BC754-C16C-4C72-8B66-C19C503439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191" b="1102"/>
            <a:stretch>
              <a:fillRect/>
            </a:stretch>
          </p:blipFill>
          <p:spPr bwMode="auto">
            <a:xfrm>
              <a:off x="729" y="3433"/>
              <a:ext cx="4407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64" name="Picture 6" descr="interpol">
              <a:extLst>
                <a:ext uri="{FF2B5EF4-FFF2-40B4-BE49-F238E27FC236}">
                  <a16:creationId xmlns:a16="http://schemas.microsoft.com/office/drawing/2014/main" id="{F643D8E9-FDE6-4567-B44D-D7726E5EC5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52" r="1138" b="42183"/>
            <a:stretch>
              <a:fillRect/>
            </a:stretch>
          </p:blipFill>
          <p:spPr bwMode="auto">
            <a:xfrm>
              <a:off x="723" y="2211"/>
              <a:ext cx="4412" cy="1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5061" name="TextBox 1">
            <a:extLst>
              <a:ext uri="{FF2B5EF4-FFF2-40B4-BE49-F238E27FC236}">
                <a16:creationId xmlns:a16="http://schemas.microsoft.com/office/drawing/2014/main" id="{EA199C07-16A2-433F-B38A-1AF877512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7985" y="1295400"/>
            <a:ext cx="4293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>
                <a:latin typeface="Gill Sans MT" panose="020B0502020104020203" pitchFamily="34" charset="0"/>
              </a:rPr>
              <a:t>Locating 1147 Main Street on map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60686DA5-399C-4F81-ADF4-2C642C0B2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1" y="3681412"/>
            <a:ext cx="444500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685800" algn="l" rtl="0" eaLnBrk="0" fontAlgn="base" hangingPunct="0">
              <a:lnSpc>
                <a:spcPts val="27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ato Regular"/>
                <a:ea typeface="MS PGothic" pitchFamily="34" charset="-128"/>
                <a:cs typeface="Lato Regular"/>
              </a:defRPr>
            </a:lvl1pPr>
            <a:lvl2pPr marL="465138" indent="-190500" algn="l" rtl="0" eaLnBrk="0" fontAlgn="base" hangingPunct="0">
              <a:lnSpc>
                <a:spcPts val="2125"/>
              </a:lnSpc>
              <a:spcBef>
                <a:spcPts val="988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rgbClr val="8F8F8D"/>
                </a:solidFill>
                <a:latin typeface="Lato Regular"/>
                <a:ea typeface="MS PGothic" pitchFamily="34" charset="-128"/>
                <a:cs typeface="Lato Regular"/>
              </a:defRPr>
            </a:lvl2pPr>
            <a:lvl3pPr marL="885825" indent="-136525" algn="l" rtl="0" eaLnBrk="0" fontAlgn="base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rgbClr val="8F8F8D"/>
                </a:solidFill>
                <a:latin typeface="Lato Regular"/>
                <a:ea typeface="MS PGothic" pitchFamily="34" charset="-128"/>
                <a:cs typeface="Lato Regular"/>
              </a:defRPr>
            </a:lvl3pPr>
            <a:lvl4pPr marL="1141413" indent="-209550" algn="l" rtl="0" eaLnBrk="0" fontAlgn="base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/>
                <a:ea typeface="MS PGothic" pitchFamily="34" charset="-128"/>
                <a:cs typeface="Lato Regular"/>
              </a:defRPr>
            </a:lvl4pPr>
            <a:lvl5pPr marL="1370013" indent="-1714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/>
                <a:ea typeface="MS PGothic" pitchFamily="34" charset="-128"/>
                <a:cs typeface="Lato Regular"/>
              </a:defRPr>
            </a:lvl5pPr>
            <a:lvl6pPr marL="2514600" indent="-228600" algn="l" rtl="0" fontAlgn="base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34962" indent="0" eaLnBrk="1" hangingPunct="1">
              <a:lnSpc>
                <a:spcPct val="80000"/>
              </a:lnSpc>
            </a:pPr>
            <a:r>
              <a:rPr lang="en-US" altLang="en-US" sz="1600" kern="0" dirty="0">
                <a:latin typeface="Gill Sans MT" panose="020B0502020104020203" pitchFamily="34" charset="0"/>
              </a:rPr>
              <a:t>Attribute query of address characteristics </a:t>
            </a:r>
          </a:p>
          <a:p>
            <a:pPr marL="334962" indent="0" eaLnBrk="1" hangingPunct="1">
              <a:lnSpc>
                <a:spcPct val="80000"/>
              </a:lnSpc>
            </a:pPr>
            <a:r>
              <a:rPr lang="en-US" altLang="en-US" sz="1600" kern="0" dirty="0">
                <a:latin typeface="Gill Sans MT" panose="020B0502020104020203" pitchFamily="34" charset="0"/>
              </a:rPr>
              <a:t>	--- city, State zip code</a:t>
            </a:r>
          </a:p>
          <a:p>
            <a:pPr marL="334962" indent="0" eaLnBrk="1" hangingPunct="1">
              <a:lnSpc>
                <a:spcPct val="80000"/>
              </a:lnSpc>
            </a:pPr>
            <a:r>
              <a:rPr lang="en-US" altLang="en-US" sz="1600" kern="0" dirty="0">
                <a:latin typeface="Gill Sans MT" panose="020B0502020104020203" pitchFamily="34" charset="0"/>
              </a:rPr>
              <a:t>	--- street name, type</a:t>
            </a:r>
          </a:p>
          <a:p>
            <a:pPr marL="334962" indent="0" eaLnBrk="1" hangingPunct="1">
              <a:lnSpc>
                <a:spcPct val="80000"/>
              </a:lnSpc>
            </a:pPr>
            <a:r>
              <a:rPr lang="en-US" altLang="en-US" sz="1600" kern="0" dirty="0">
                <a:latin typeface="Gill Sans MT" panose="020B0502020104020203" pitchFamily="34" charset="0"/>
              </a:rPr>
              <a:t>Direction based on street number</a:t>
            </a:r>
          </a:p>
          <a:p>
            <a:pPr marL="493713" lvl="1" indent="0" eaLnBrk="1" hangingPunct="1">
              <a:lnSpc>
                <a:spcPct val="80000"/>
              </a:lnSpc>
              <a:buNone/>
            </a:pPr>
            <a:r>
              <a:rPr lang="en-US" altLang="en-US" sz="1400" b="1" i="1" kern="0" dirty="0">
                <a:latin typeface="Gill Sans MT" panose="020B0502020104020203" pitchFamily="34" charset="0"/>
              </a:rPr>
              <a:t>Left</a:t>
            </a:r>
            <a:r>
              <a:rPr lang="en-US" altLang="en-US" sz="1400" kern="0" dirty="0">
                <a:latin typeface="Gill Sans MT" panose="020B0502020104020203" pitchFamily="34" charset="0"/>
              </a:rPr>
              <a:t> </a:t>
            </a:r>
            <a:r>
              <a:rPr lang="en-US" altLang="en-US" sz="1400" kern="0" dirty="0">
                <a:latin typeface="Gill Sans MT" panose="020B0502020104020203" pitchFamily="34" charset="0"/>
                <a:sym typeface="Wingdings" panose="05000000000000000000" pitchFamily="2" charset="2"/>
              </a:rPr>
              <a:t> 1100 to 1198</a:t>
            </a:r>
            <a:endParaRPr lang="en-US" altLang="en-US" sz="1400" kern="0" dirty="0">
              <a:latin typeface="Gill Sans MT" panose="020B0502020104020203" pitchFamily="34" charset="0"/>
            </a:endParaRPr>
          </a:p>
          <a:p>
            <a:pPr marL="493713" lvl="1" indent="0" eaLnBrk="1" hangingPunct="1">
              <a:lnSpc>
                <a:spcPct val="80000"/>
              </a:lnSpc>
              <a:buNone/>
            </a:pPr>
            <a:r>
              <a:rPr lang="en-US" altLang="en-US" sz="1400" b="1" i="1" kern="0" dirty="0">
                <a:latin typeface="Gill Sans MT" panose="020B0502020104020203" pitchFamily="34" charset="0"/>
              </a:rPr>
              <a:t>Right</a:t>
            </a:r>
            <a:r>
              <a:rPr lang="en-US" altLang="en-US" sz="1400" kern="0" dirty="0">
                <a:latin typeface="Gill Sans MT" panose="020B0502020104020203" pitchFamily="34" charset="0"/>
              </a:rPr>
              <a:t> </a:t>
            </a:r>
            <a:r>
              <a:rPr lang="en-US" altLang="en-US" sz="1400" kern="0" dirty="0">
                <a:latin typeface="Gill Sans MT" panose="020B0502020104020203" pitchFamily="34" charset="0"/>
                <a:sym typeface="Wingdings" panose="05000000000000000000" pitchFamily="2" charset="2"/>
              </a:rPr>
              <a:t> 1101 to 1199</a:t>
            </a:r>
          </a:p>
          <a:p>
            <a:pPr marL="493713" lvl="1" indent="0" eaLnBrk="1" hangingPunct="1">
              <a:lnSpc>
                <a:spcPct val="80000"/>
              </a:lnSpc>
              <a:buNone/>
            </a:pPr>
            <a:r>
              <a:rPr lang="en-US" altLang="en-US" sz="1400" kern="0" dirty="0">
                <a:latin typeface="Gill Sans MT" panose="020B0502020104020203" pitchFamily="34" charset="0"/>
                <a:sym typeface="Wingdings" panose="05000000000000000000" pitchFamily="2" charset="2"/>
              </a:rPr>
              <a:t>1147 is the odd number  </a:t>
            </a:r>
            <a:r>
              <a:rPr lang="en-US" altLang="en-US" sz="1400" b="1" kern="0" dirty="0">
                <a:solidFill>
                  <a:srgbClr val="FF0000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RIGHT</a:t>
            </a:r>
            <a:endParaRPr lang="en-US" altLang="en-US" sz="1400" kern="0" dirty="0">
              <a:latin typeface="Gill Sans MT" panose="020B0502020104020203" pitchFamily="34" charset="0"/>
            </a:endParaRPr>
          </a:p>
          <a:p>
            <a:pPr marL="334962" indent="0" eaLnBrk="1" hangingPunct="1">
              <a:lnSpc>
                <a:spcPct val="80000"/>
              </a:lnSpc>
            </a:pPr>
            <a:r>
              <a:rPr lang="en-US" altLang="en-US" sz="1600" kern="0" dirty="0">
                <a:latin typeface="Gill Sans MT" panose="020B0502020104020203" pitchFamily="34" charset="0"/>
              </a:rPr>
              <a:t>Attributed with to and from address range</a:t>
            </a:r>
          </a:p>
          <a:p>
            <a:pPr marL="493713" lvl="1" indent="0" eaLnBrk="1" hangingPunct="1">
              <a:lnSpc>
                <a:spcPct val="80000"/>
              </a:lnSpc>
              <a:buNone/>
            </a:pPr>
            <a:r>
              <a:rPr lang="en-US" altLang="en-US" sz="1400" kern="0" dirty="0">
                <a:latin typeface="Gill Sans MT" panose="020B0502020104020203" pitchFamily="34" charset="0"/>
              </a:rPr>
              <a:t>1147 is </a:t>
            </a:r>
            <a:r>
              <a:rPr lang="en-US" altLang="en-US" sz="1400" kern="0" dirty="0">
                <a:latin typeface="Gill Sans MT" panose="020B0502020104020203" pitchFamily="34" charset="0"/>
                <a:sym typeface="Wingdings" panose="05000000000000000000" pitchFamily="2" charset="2"/>
              </a:rPr>
              <a:t>between 1101 to 1199 </a:t>
            </a:r>
            <a:endParaRPr lang="en-US" altLang="en-US" sz="1400" kern="0" dirty="0">
              <a:latin typeface="Gill Sans MT" panose="020B0502020104020203" pitchFamily="34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E7753AA0-D83D-4A76-9995-9363C9037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0901" y="3681412"/>
            <a:ext cx="444500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685800" algn="l" rtl="0" eaLnBrk="0" fontAlgn="base" hangingPunct="0">
              <a:lnSpc>
                <a:spcPts val="2700"/>
              </a:lnSpc>
              <a:spcBef>
                <a:spcPct val="2000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ato Regular"/>
                <a:ea typeface="MS PGothic" pitchFamily="34" charset="-128"/>
                <a:cs typeface="Lato Regular"/>
              </a:defRPr>
            </a:lvl1pPr>
            <a:lvl2pPr marL="465138" indent="-190500" algn="l" rtl="0" eaLnBrk="0" fontAlgn="base" hangingPunct="0">
              <a:lnSpc>
                <a:spcPts val="2125"/>
              </a:lnSpc>
              <a:spcBef>
                <a:spcPts val="988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rgbClr val="8F8F8D"/>
                </a:solidFill>
                <a:latin typeface="Lato Regular"/>
                <a:ea typeface="MS PGothic" pitchFamily="34" charset="-128"/>
                <a:cs typeface="Lato Regular"/>
              </a:defRPr>
            </a:lvl2pPr>
            <a:lvl3pPr marL="885825" indent="-136525" algn="l" rtl="0" eaLnBrk="0" fontAlgn="base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rgbClr val="8F8F8D"/>
                </a:solidFill>
                <a:latin typeface="Lato Regular"/>
                <a:ea typeface="MS PGothic" pitchFamily="34" charset="-128"/>
                <a:cs typeface="Lato Regular"/>
              </a:defRPr>
            </a:lvl3pPr>
            <a:lvl4pPr marL="1141413" indent="-209550" algn="l" rtl="0" eaLnBrk="0" fontAlgn="base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/>
                <a:ea typeface="MS PGothic" pitchFamily="34" charset="-128"/>
                <a:cs typeface="Lato Regular"/>
              </a:defRPr>
            </a:lvl4pPr>
            <a:lvl5pPr marL="1370013" indent="-1714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/>
                <a:ea typeface="MS PGothic" pitchFamily="34" charset="-128"/>
                <a:cs typeface="Lato Regular"/>
              </a:defRPr>
            </a:lvl5pPr>
            <a:lvl6pPr marL="2514600" indent="-228600" algn="l" rtl="0" fontAlgn="base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34962" indent="0" eaLnBrk="1" hangingPunct="1">
              <a:lnSpc>
                <a:spcPct val="80000"/>
              </a:lnSpc>
            </a:pPr>
            <a:r>
              <a:rPr lang="en-US" altLang="en-US" sz="1800" kern="0" dirty="0">
                <a:latin typeface="Gill Sans MT" panose="020B0502020104020203" pitchFamily="34" charset="0"/>
              </a:rPr>
              <a:t>Linear Interpolation</a:t>
            </a:r>
          </a:p>
          <a:p>
            <a:pPr marL="493713" lvl="1" indent="0" eaLnBrk="1" hangingPunct="1">
              <a:lnSpc>
                <a:spcPct val="80000"/>
              </a:lnSpc>
              <a:buNone/>
            </a:pPr>
            <a:r>
              <a:rPr lang="en-US" altLang="en-US" sz="1400" kern="0" dirty="0">
                <a:latin typeface="Gill Sans MT" panose="020B0502020104020203" pitchFamily="34" charset="0"/>
              </a:rPr>
              <a:t>Address difference: 1147 – 1101 = 46</a:t>
            </a:r>
          </a:p>
          <a:p>
            <a:pPr marL="493713" lvl="1" indent="0" eaLnBrk="1" hangingPunct="1">
              <a:lnSpc>
                <a:spcPct val="80000"/>
              </a:lnSpc>
              <a:buNone/>
            </a:pPr>
            <a:r>
              <a:rPr lang="en-US" altLang="en-US" sz="1400" b="1" kern="0" dirty="0">
                <a:latin typeface="Gill Sans MT" panose="020B0502020104020203" pitchFamily="34" charset="0"/>
              </a:rPr>
              <a:t>Address range: 1199 – 1101 = 98</a:t>
            </a:r>
          </a:p>
          <a:p>
            <a:pPr marL="493713" lvl="1" indent="0" eaLnBrk="1" hangingPunct="1">
              <a:lnSpc>
                <a:spcPct val="80000"/>
              </a:lnSpc>
              <a:buNone/>
            </a:pPr>
            <a:r>
              <a:rPr lang="en-US" altLang="en-US" sz="1400" kern="0" dirty="0">
                <a:latin typeface="Gill Sans MT" panose="020B0502020104020203" pitchFamily="34" charset="0"/>
              </a:rPr>
              <a:t>Address % along its street segment = 46 / 98 = 47%</a:t>
            </a:r>
          </a:p>
          <a:p>
            <a:pPr marL="493713" lvl="1" indent="0" eaLnBrk="1" hangingPunct="1">
              <a:lnSpc>
                <a:spcPct val="80000"/>
              </a:lnSpc>
              <a:buNone/>
            </a:pPr>
            <a:r>
              <a:rPr lang="en-US" altLang="en-US" sz="1400" b="1" kern="0" dirty="0">
                <a:latin typeface="Gill Sans MT" panose="020B0502020104020203" pitchFamily="34" charset="0"/>
              </a:rPr>
              <a:t>Coordinate change in X = 6391 – 5000 = 1391</a:t>
            </a:r>
          </a:p>
          <a:p>
            <a:pPr marL="493713" lvl="1" indent="0" eaLnBrk="1" hangingPunct="1">
              <a:lnSpc>
                <a:spcPct val="80000"/>
              </a:lnSpc>
              <a:buNone/>
            </a:pPr>
            <a:r>
              <a:rPr lang="en-US" altLang="en-US" sz="1400" kern="0" dirty="0">
                <a:latin typeface="Gill Sans MT" panose="020B0502020104020203" pitchFamily="34" charset="0"/>
              </a:rPr>
              <a:t>Interpolated </a:t>
            </a:r>
            <a:r>
              <a:rPr lang="en-US" altLang="en-US" sz="1400" b="1" kern="0" dirty="0">
                <a:latin typeface="Gill Sans MT" panose="020B0502020104020203" pitchFamily="34" charset="0"/>
              </a:rPr>
              <a:t>X = (0.47 * 1391) + 5000 = 5653.77</a:t>
            </a:r>
          </a:p>
        </p:txBody>
      </p:sp>
      <p:sp>
        <p:nvSpPr>
          <p:cNvPr id="16" name="Text Box 12">
            <a:extLst>
              <a:ext uri="{FF2B5EF4-FFF2-40B4-BE49-F238E27FC236}">
                <a16:creationId xmlns:a16="http://schemas.microsoft.com/office/drawing/2014/main" id="{BD60BB9D-6970-4C87-A35E-ADCFC4910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6426" y="1691482"/>
            <a:ext cx="8524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Gill Sans MT" panose="020B0502020104020203" pitchFamily="34" charset="0"/>
              </a:rPr>
              <a:t>(5000, -)</a:t>
            </a: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3CFB7148-3365-4C86-A087-3F2ABC10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1922" y="1708088"/>
            <a:ext cx="78867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3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Gill Sans MT" panose="020B0502020104020203" pitchFamily="34" charset="0"/>
              </a:rPr>
              <a:t>(6391, -)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A33BF962-2B68-4D92-BB92-75CDAAAD6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DB62EC-5447-46C4-BCAE-71B558FD1D5D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420FCEBF-6E92-4D04-9534-D99705E92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>
            <a:extLst>
              <a:ext uri="{FF2B5EF4-FFF2-40B4-BE49-F238E27FC236}">
                <a16:creationId xmlns:a16="http://schemas.microsoft.com/office/drawing/2014/main" id="{B44C10D6-A0F4-4561-8859-8D1A1E7713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ill Sans MT" panose="020B0502020104020203" pitchFamily="34" charset="0"/>
              </a:rPr>
              <a:t>Address Matching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5F46B948-0002-4BA8-841D-D7F3247E62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latin typeface="Gill Sans MT" panose="020B0502020104020203" pitchFamily="34" charset="0"/>
              </a:rPr>
              <a:t>--- Both X and Y need to be interpolated allocate the address. Linear Interpolation means addresses are arranged proportionally. </a:t>
            </a:r>
          </a:p>
        </p:txBody>
      </p:sp>
      <p:pic>
        <p:nvPicPr>
          <p:cNvPr id="50180" name="Picture 4">
            <a:extLst>
              <a:ext uri="{FF2B5EF4-FFF2-40B4-BE49-F238E27FC236}">
                <a16:creationId xmlns:a16="http://schemas.microsoft.com/office/drawing/2014/main" id="{33009551-CF5D-4B69-8DE8-85C52479F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127125"/>
            <a:ext cx="5678488" cy="451167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Picture 5">
            <a:extLst>
              <a:ext uri="{FF2B5EF4-FFF2-40B4-BE49-F238E27FC236}">
                <a16:creationId xmlns:a16="http://schemas.microsoft.com/office/drawing/2014/main" id="{D8275566-9828-421B-A890-6042235F7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127125"/>
            <a:ext cx="2930525" cy="45085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2" name="Line 6">
            <a:extLst>
              <a:ext uri="{FF2B5EF4-FFF2-40B4-BE49-F238E27FC236}">
                <a16:creationId xmlns:a16="http://schemas.microsoft.com/office/drawing/2014/main" id="{19AD0F43-D925-498A-BCAB-AF14FC161B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69088" y="2995613"/>
            <a:ext cx="520700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3" name="Text Box 7">
            <a:extLst>
              <a:ext uri="{FF2B5EF4-FFF2-40B4-BE49-F238E27FC236}">
                <a16:creationId xmlns:a16="http://schemas.microsoft.com/office/drawing/2014/main" id="{08A4F96C-A07C-467C-AA94-1ACA26278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4563" y="2892425"/>
            <a:ext cx="60305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Blip>
                <a:blip r:embed="rId6"/>
              </a:buBlip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Blip>
                <a:blip r:embed="rId7"/>
              </a:buBlip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100" i="1" u="none">
                <a:latin typeface="Gill Sans MT" panose="020B0502020104020203" pitchFamily="34" charset="0"/>
              </a:rPr>
              <a:t>Y</a:t>
            </a:r>
            <a:r>
              <a:rPr lang="en-US" altLang="en-US" sz="1100" u="none" baseline="-25000">
                <a:latin typeface="Gill Sans MT" panose="020B0502020104020203" pitchFamily="34" charset="0"/>
              </a:rPr>
              <a:t>unknown</a:t>
            </a:r>
          </a:p>
        </p:txBody>
      </p:sp>
      <p:sp>
        <p:nvSpPr>
          <p:cNvPr id="50184" name="Text Box 9">
            <a:extLst>
              <a:ext uri="{FF2B5EF4-FFF2-40B4-BE49-F238E27FC236}">
                <a16:creationId xmlns:a16="http://schemas.microsoft.com/office/drawing/2014/main" id="{B28E33A1-3162-48FA-BF5D-DE7A2654B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8475" y="2401888"/>
            <a:ext cx="6540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Blip>
                <a:blip r:embed="rId6"/>
              </a:buBlip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Blip>
                <a:blip r:embed="rId7"/>
              </a:buBlip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Gill Sans MT" panose="020B0502020104020203" pitchFamily="34" charset="0"/>
              </a:rPr>
              <a:t>?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>
            <a:extLst>
              <a:ext uri="{FF2B5EF4-FFF2-40B4-BE49-F238E27FC236}">
                <a16:creationId xmlns:a16="http://schemas.microsoft.com/office/drawing/2014/main" id="{E8B314EB-E662-4390-94A9-5EA8242B57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ill Sans MT" panose="020B0502020104020203" pitchFamily="34" charset="0"/>
              </a:rPr>
              <a:t>Address Matching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296A0E2E-AA1D-493A-900E-451102B544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5613" y="990600"/>
            <a:ext cx="7910512" cy="4273550"/>
          </a:xfrm>
        </p:spPr>
        <p:txBody>
          <a:bodyPr/>
          <a:lstStyle/>
          <a:p>
            <a:r>
              <a:rPr lang="en-US" altLang="en-US" dirty="0">
                <a:latin typeface="Gill Sans MT" panose="020B0502020104020203" pitchFamily="34" charset="0"/>
              </a:rPr>
              <a:t>Where is 2200 Gervais Street?</a:t>
            </a:r>
          </a:p>
        </p:txBody>
      </p:sp>
      <p:pic>
        <p:nvPicPr>
          <p:cNvPr id="51204" name="Picture 4">
            <a:extLst>
              <a:ext uri="{FF2B5EF4-FFF2-40B4-BE49-F238E27FC236}">
                <a16:creationId xmlns:a16="http://schemas.microsoft.com/office/drawing/2014/main" id="{23165F3F-1EF3-4F32-8B15-ED01324367A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1460500"/>
            <a:ext cx="7415212" cy="523875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Text Box 5">
            <a:extLst>
              <a:ext uri="{FF2B5EF4-FFF2-40B4-BE49-F238E27FC236}">
                <a16:creationId xmlns:a16="http://schemas.microsoft.com/office/drawing/2014/main" id="{A48DC868-399A-479B-AB82-10B4A46DB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500" y="6494463"/>
            <a:ext cx="956159" cy="276999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Blip>
                <a:blip r:embed="rId5"/>
              </a:buBlip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Blip>
                <a:blip r:embed="rId6"/>
              </a:buBlip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0" u="none">
                <a:latin typeface="Gill Sans MT" panose="020B0502020104020203" pitchFamily="34" charset="0"/>
              </a:rPr>
              <a:t>Shirley, 2003</a:t>
            </a:r>
          </a:p>
        </p:txBody>
      </p:sp>
      <p:sp>
        <p:nvSpPr>
          <p:cNvPr id="183302" name="Text Box 6" descr="Newsprint">
            <a:extLst>
              <a:ext uri="{FF2B5EF4-FFF2-40B4-BE49-F238E27FC236}">
                <a16:creationId xmlns:a16="http://schemas.microsoft.com/office/drawing/2014/main" id="{FCDA979F-7606-47E4-8BA3-7BE69BF8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499" y="5610224"/>
            <a:ext cx="5392182" cy="461665"/>
          </a:xfrm>
          <a:prstGeom prst="rect">
            <a:avLst/>
          </a:prstGeom>
          <a:blipFill dpi="0" rotWithShape="1">
            <a:blip r:embed="rId7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Blip>
                <a:blip r:embed="rId5"/>
              </a:buBlip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Blip>
                <a:blip r:embed="rId6"/>
              </a:buBlip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u="none" dirty="0">
                <a:solidFill>
                  <a:srgbClr val="FF0000"/>
                </a:solidFill>
                <a:latin typeface="Gill Sans MT" panose="020B0502020104020203" pitchFamily="34" charset="0"/>
              </a:rPr>
              <a:t>Depends on what reference file you used!</a:t>
            </a:r>
          </a:p>
        </p:txBody>
      </p:sp>
      <p:sp>
        <p:nvSpPr>
          <p:cNvPr id="51207" name="AutoShape 11">
            <a:extLst>
              <a:ext uri="{FF2B5EF4-FFF2-40B4-BE49-F238E27FC236}">
                <a16:creationId xmlns:a16="http://schemas.microsoft.com/office/drawing/2014/main" id="{2AA1B6AF-C47C-429B-8599-39D26AE9B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02163"/>
            <a:ext cx="1874838" cy="928687"/>
          </a:xfrm>
          <a:prstGeom prst="cloudCallout">
            <a:avLst>
              <a:gd name="adj1" fmla="val -31287"/>
              <a:gd name="adj2" fmla="val 165042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Blip>
                <a:blip r:embed="rId4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Blip>
                <a:blip r:embed="rId5"/>
              </a:buBlip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Blip>
                <a:blip r:embed="rId6"/>
              </a:buBlip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  <a:latin typeface="Gill Sans MT" panose="020B0502020104020203" pitchFamily="34" charset="0"/>
              </a:rPr>
              <a:t>Which is the best?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5B277C-53A3-4D3C-BB14-410ADB033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838200"/>
            <a:ext cx="7543800" cy="838200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Geocoders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DC857E7-5FE0-4183-AFD6-13BC3D6DB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1" y="4114800"/>
            <a:ext cx="7620000" cy="838200"/>
          </a:xfrm>
        </p:spPr>
        <p:txBody>
          <a:bodyPr/>
          <a:lstStyle/>
          <a:p>
            <a:r>
              <a:rPr lang="en-US" altLang="en-US" dirty="0">
                <a:latin typeface="Gill Sans MT" panose="020B0502020104020203" pitchFamily="34" charset="0"/>
              </a:rPr>
              <a:t>ESRI</a:t>
            </a:r>
          </a:p>
          <a:p>
            <a:endParaRPr lang="en-US" dirty="0">
              <a:latin typeface="Gill Sans MT" panose="020B0502020104020203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7E020D6-DE39-446A-B8CE-37A658A32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777050"/>
              </p:ext>
            </p:extLst>
          </p:nvPr>
        </p:nvGraphicFramePr>
        <p:xfrm>
          <a:off x="533400" y="2133600"/>
          <a:ext cx="8382000" cy="265684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4191000">
                  <a:extLst>
                    <a:ext uri="{9D8B030D-6E8A-4147-A177-3AD203B41FA5}">
                      <a16:colId xmlns:a16="http://schemas.microsoft.com/office/drawing/2014/main" val="2865784449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3004111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80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dirty="0"/>
                        <a:t>Local geocoder (</a:t>
                      </a:r>
                      <a:r>
                        <a:rPr lang="en-US" altLang="en-US" dirty="0">
                          <a:hlinkClick r:id="rId3"/>
                        </a:rPr>
                        <a:t>city of Chicago </a:t>
                      </a:r>
                      <a:r>
                        <a:rPr lang="en-US" altLang="en-US" dirty="0" err="1">
                          <a:hlinkClick r:id="rId3"/>
                        </a:rPr>
                        <a:t>Geostreets</a:t>
                      </a:r>
                      <a:r>
                        <a:rPr lang="en-US" altLang="en-US" dirty="0"/>
                        <a:t> 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dirty="0"/>
                        <a:t>Create geocoder based on street centerlines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dirty="0"/>
                        <a:t>ESRI street map premium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en-US" dirty="0"/>
                        <a:t>U.S. Census Geocoder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en-US" dirty="0"/>
                        <a:t>OSM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en-US" dirty="0"/>
                        <a:t>ESRI World Geocoder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en-US" dirty="0" err="1"/>
                        <a:t>OpenCage</a:t>
                      </a:r>
                      <a:endParaRPr lang="en-US" altLang="en-US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en-US" dirty="0"/>
                        <a:t>Texas A&amp;M </a:t>
                      </a:r>
                      <a:r>
                        <a:rPr lang="en-US" altLang="en-US" dirty="0" err="1"/>
                        <a:t>Geoservices</a:t>
                      </a:r>
                      <a:endParaRPr lang="en-US" altLang="en-US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en-US" dirty="0"/>
                        <a:t>SAS Proc Geocode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  <a:defRPr/>
                      </a:pPr>
                      <a:r>
                        <a:rPr lang="en-US" altLang="en-US" dirty="0"/>
                        <a:t>Google/Bing/</a:t>
                      </a:r>
                      <a:r>
                        <a:rPr lang="en-US" altLang="en-US" dirty="0" err="1"/>
                        <a:t>Mapquest</a:t>
                      </a:r>
                      <a:r>
                        <a:rPr lang="en-US" altLang="en-US" dirty="0"/>
                        <a:t> API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040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98118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47D2-D65C-4081-9219-3018E818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panose="020B0502020104020203" pitchFamily="34" charset="0"/>
              </a:rPr>
              <a:t>ESRI World Geocoder</a:t>
            </a:r>
          </a:p>
        </p:txBody>
      </p:sp>
      <p:sp>
        <p:nvSpPr>
          <p:cNvPr id="6" name="Vertical Text Placeholder 4">
            <a:extLst>
              <a:ext uri="{FF2B5EF4-FFF2-40B4-BE49-F238E27FC236}">
                <a16:creationId xmlns:a16="http://schemas.microsoft.com/office/drawing/2014/main" id="{B50649AD-646B-4CCC-8115-ACD8145AC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Pros: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Most accurate option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Fast processing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Cons: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Expensive and difficult credit system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Higher learning curve than alternatives</a:t>
            </a:r>
          </a:p>
        </p:txBody>
      </p:sp>
      <p:pic>
        <p:nvPicPr>
          <p:cNvPr id="21508" name="Picture 2" descr="http://www.webuildits.com/images/partners/esri-logo.jpg">
            <a:extLst>
              <a:ext uri="{FF2B5EF4-FFF2-40B4-BE49-F238E27FC236}">
                <a16:creationId xmlns:a16="http://schemas.microsoft.com/office/drawing/2014/main" id="{42D4E535-4E19-4DDB-BDED-C0F0BB24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981200"/>
            <a:ext cx="5157788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289B1A-525C-4BB7-AD2F-6574E34E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Topics</a:t>
            </a:r>
          </a:p>
        </p:txBody>
      </p:sp>
      <p:sp>
        <p:nvSpPr>
          <p:cNvPr id="24579" name="Rectangle 2051">
            <a:extLst>
              <a:ext uri="{FF2B5EF4-FFF2-40B4-BE49-F238E27FC236}">
                <a16:creationId xmlns:a16="http://schemas.microsoft.com/office/drawing/2014/main" id="{53AB8CAF-1A67-4569-AF18-28572C6D1F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en-US" dirty="0">
                <a:latin typeface="Gill Sans MT" panose="020B0502020104020203" pitchFamily="34" charset="0"/>
              </a:rPr>
              <a:t>TIGER Basics</a:t>
            </a:r>
          </a:p>
          <a:p>
            <a:pPr>
              <a:buFont typeface="+mj-lt"/>
              <a:buAutoNum type="arabicPeriod"/>
            </a:pPr>
            <a:r>
              <a:rPr lang="en-US" altLang="en-US" dirty="0">
                <a:latin typeface="Gill Sans MT" panose="020B0502020104020203" pitchFamily="34" charset="0"/>
              </a:rPr>
              <a:t>Geocoding vs. Address Matching</a:t>
            </a:r>
          </a:p>
          <a:p>
            <a:pPr>
              <a:buFont typeface="+mj-lt"/>
              <a:buAutoNum type="arabicPeriod"/>
            </a:pPr>
            <a:r>
              <a:rPr lang="en-US" altLang="en-US" dirty="0">
                <a:latin typeface="Gill Sans MT" panose="020B0502020104020203" pitchFamily="34" charset="0"/>
              </a:rPr>
              <a:t>Online Geocoders</a:t>
            </a:r>
          </a:p>
          <a:p>
            <a:pPr>
              <a:buFont typeface="+mj-lt"/>
              <a:buAutoNum type="arabicPeriod"/>
            </a:pPr>
            <a:r>
              <a:rPr lang="en-US" altLang="en-US" dirty="0">
                <a:latin typeface="Gill Sans MT" panose="020B0502020104020203" pitchFamily="34" charset="0"/>
              </a:rPr>
              <a:t>Geocoding Errors </a:t>
            </a:r>
          </a:p>
          <a:p>
            <a:endParaRPr lang="en-US" altLang="en-US" dirty="0">
              <a:latin typeface="Gill Sans MT" panose="020B0502020104020203" pitchFamily="34" charset="0"/>
            </a:endParaRPr>
          </a:p>
          <a:p>
            <a:r>
              <a:rPr lang="en-US" altLang="en-US" b="1" dirty="0">
                <a:latin typeface="Gill Sans MT" panose="020B0502020104020203" pitchFamily="34" charset="0"/>
              </a:rPr>
              <a:t>Hands on Training 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RCC Geocoder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Google Geocoder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OSM Geocoder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Comparison</a:t>
            </a:r>
          </a:p>
          <a:p>
            <a:pPr marL="0" indent="0"/>
            <a:r>
              <a:rPr lang="en-US" altLang="en-US" b="1" dirty="0">
                <a:latin typeface="Gill Sans MT" panose="020B0502020104020203" pitchFamily="34" charset="0"/>
              </a:rPr>
              <a:t>Hands on Training II</a:t>
            </a:r>
          </a:p>
          <a:p>
            <a:pPr marL="0" indent="0"/>
            <a:r>
              <a:rPr lang="en-US" altLang="en-US" dirty="0">
                <a:latin typeface="Gill Sans MT" panose="020B0502020104020203" pitchFamily="34" charset="0"/>
              </a:rPr>
              <a:t>Offline Geocoding in Midway2</a:t>
            </a:r>
          </a:p>
          <a:p>
            <a:pPr marL="0" indent="0"/>
            <a:r>
              <a:rPr lang="en-US" altLang="en-US" dirty="0">
                <a:latin typeface="Gill Sans MT" panose="020B0502020104020203" pitchFamily="34" charset="0"/>
              </a:rPr>
              <a:t>	</a:t>
            </a:r>
          </a:p>
          <a:p>
            <a:pPr marL="0" indent="0"/>
            <a:endParaRPr lang="en-US" altLang="en-US" dirty="0">
              <a:latin typeface="Gill Sans MT" panose="020B0502020104020203" pitchFamily="34" charset="0"/>
            </a:endParaRPr>
          </a:p>
          <a:p>
            <a:pPr>
              <a:buFont typeface="+mj-lt"/>
              <a:buAutoNum type="arabicPeriod"/>
            </a:pPr>
            <a:endParaRPr lang="en-US" altLang="en-US" dirty="0">
              <a:latin typeface="Gill Sans MT" panose="020B0502020104020203" pitchFamily="34" charset="0"/>
            </a:endParaRPr>
          </a:p>
        </p:txBody>
      </p:sp>
      <p:pic>
        <p:nvPicPr>
          <p:cNvPr id="24581" name="Picture 2063" descr="smalltiger">
            <a:extLst>
              <a:ext uri="{FF2B5EF4-FFF2-40B4-BE49-F238E27FC236}">
                <a16:creationId xmlns:a16="http://schemas.microsoft.com/office/drawing/2014/main" id="{B7ACC0C8-E80B-4642-A169-E87A97CB1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179978"/>
            <a:ext cx="1804988" cy="22018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298" name="Picture 2" descr="Image result for geocoding">
            <a:extLst>
              <a:ext uri="{FF2B5EF4-FFF2-40B4-BE49-F238E27FC236}">
                <a16:creationId xmlns:a16="http://schemas.microsoft.com/office/drawing/2014/main" id="{E06B3388-2488-4EB1-8E67-212E54BD1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71172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1F92A-EAC7-4056-B58A-AFDE689EC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panose="020B0502020104020203" pitchFamily="34" charset="0"/>
              </a:rPr>
              <a:t>Google/Bing/</a:t>
            </a:r>
            <a:r>
              <a:rPr lang="en-US" dirty="0" err="1">
                <a:latin typeface="Gill Sans MT" panose="020B0502020104020203" pitchFamily="34" charset="0"/>
              </a:rPr>
              <a:t>Mapquest</a:t>
            </a:r>
            <a:r>
              <a:rPr lang="en-US" dirty="0">
                <a:latin typeface="Gill Sans MT" panose="020B0502020104020203" pitchFamily="34" charset="0"/>
              </a:rPr>
              <a:t> API</a:t>
            </a:r>
          </a:p>
        </p:txBody>
      </p:sp>
      <p:sp>
        <p:nvSpPr>
          <p:cNvPr id="6" name="Vertical Text Placeholder 4">
            <a:extLst>
              <a:ext uri="{FF2B5EF4-FFF2-40B4-BE49-F238E27FC236}">
                <a16:creationId xmlns:a16="http://schemas.microsoft.com/office/drawing/2014/main" id="{48F45C91-FC04-4BF4-9812-C5CBC282E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Pros: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Can use Stata. R, and other tools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Many are already be familiar with</a:t>
            </a:r>
            <a:br>
              <a:rPr lang="en-US" altLang="en-US" dirty="0">
                <a:latin typeface="Gill Sans MT" panose="020B0502020104020203" pitchFamily="34" charset="0"/>
              </a:rPr>
            </a:br>
            <a:r>
              <a:rPr lang="en-US" altLang="en-US" dirty="0">
                <a:latin typeface="Gill Sans MT" panose="020B0502020104020203" pitchFamily="34" charset="0"/>
              </a:rPr>
              <a:t>these services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Cons: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Limited free queries per IP per day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Less transparent on quality of matches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Enterprise API key is expensive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endParaRPr lang="en-US" altLang="en-US" dirty="0">
              <a:latin typeface="Gill Sans MT" panose="020B0502020104020203" pitchFamily="34" charset="0"/>
            </a:endParaRPr>
          </a:p>
        </p:txBody>
      </p:sp>
      <p:pic>
        <p:nvPicPr>
          <p:cNvPr id="26628" name="Picture 4" descr="https://lh3.googleusercontent.com/MOf9Kxxkj7GvyZlTZOnUzuYv0JAweEhlxJX6gslQvbvlhLK5_bSTK6duxY2xfbBsj43H=w300">
            <a:extLst>
              <a:ext uri="{FF2B5EF4-FFF2-40B4-BE49-F238E27FC236}">
                <a16:creationId xmlns:a16="http://schemas.microsoft.com/office/drawing/2014/main" id="{5F73D7A5-4FB5-48EF-B722-FE6C17953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189288"/>
            <a:ext cx="2209800" cy="221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6" descr="http://higherinnovation.net/wp-content/uploads/2010/02/Bing_Maps_blue20logo.jpg">
            <a:extLst>
              <a:ext uri="{FF2B5EF4-FFF2-40B4-BE49-F238E27FC236}">
                <a16:creationId xmlns:a16="http://schemas.microsoft.com/office/drawing/2014/main" id="{9CA2B363-CF65-451C-9B17-5EEB76695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5" y="1893888"/>
            <a:ext cx="38036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8" descr="http://o.aolcdn.com/os/mapquest/brand/JPG/MapQuest_Tall_Logo_Large.jpg">
            <a:extLst>
              <a:ext uri="{FF2B5EF4-FFF2-40B4-BE49-F238E27FC236}">
                <a16:creationId xmlns:a16="http://schemas.microsoft.com/office/drawing/2014/main" id="{14D02D19-923F-44FD-83C4-FA7E64A74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189288"/>
            <a:ext cx="1981200" cy="229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B634-209B-41F7-A0A4-63729B7AD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panose="020B0502020104020203" pitchFamily="34" charset="0"/>
              </a:rPr>
              <a:t>U.S. Census Geocoder</a:t>
            </a:r>
          </a:p>
        </p:txBody>
      </p:sp>
      <p:sp>
        <p:nvSpPr>
          <p:cNvPr id="6" name="Vertical Text Placeholder 4">
            <a:extLst>
              <a:ext uri="{FF2B5EF4-FFF2-40B4-BE49-F238E27FC236}">
                <a16:creationId xmlns:a16="http://schemas.microsoft.com/office/drawing/2014/main" id="{32E444E8-F2ED-408E-9DA4-E6B486E4D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Pros: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Completely free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Easy to use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Cons: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Limited to 1,000 addresses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Lower accuracy than alternatives</a:t>
            </a:r>
          </a:p>
        </p:txBody>
      </p:sp>
      <p:pic>
        <p:nvPicPr>
          <p:cNvPr id="22532" name="Picture 2" descr="http://www.paaia.org/CMS/Data/Sites/1/GalleryImages/article/us-census-logo.jpg">
            <a:extLst>
              <a:ext uri="{FF2B5EF4-FFF2-40B4-BE49-F238E27FC236}">
                <a16:creationId xmlns:a16="http://schemas.microsoft.com/office/drawing/2014/main" id="{9D3CD3AF-1E9A-4815-9FC6-6906388B9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057400"/>
            <a:ext cx="396240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DD50F-A5C9-4F46-B996-70141B44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panose="020B0502020104020203" pitchFamily="34" charset="0"/>
              </a:rPr>
              <a:t>SAS </a:t>
            </a:r>
            <a:r>
              <a:rPr lang="en-US" dirty="0" err="1">
                <a:latin typeface="Gill Sans MT" panose="020B0502020104020203" pitchFamily="34" charset="0"/>
              </a:rPr>
              <a:t>Proc</a:t>
            </a:r>
            <a:r>
              <a:rPr lang="en-US" dirty="0">
                <a:latin typeface="Gill Sans MT" panose="020B0502020104020203" pitchFamily="34" charset="0"/>
              </a:rPr>
              <a:t> Geocode</a:t>
            </a:r>
          </a:p>
        </p:txBody>
      </p:sp>
      <p:sp>
        <p:nvSpPr>
          <p:cNvPr id="6" name="Vertical Text Placeholder 4">
            <a:extLst>
              <a:ext uri="{FF2B5EF4-FFF2-40B4-BE49-F238E27FC236}">
                <a16:creationId xmlns:a16="http://schemas.microsoft.com/office/drawing/2014/main" id="{7D069153-280C-4317-8227-79019FA81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Pros: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Free (inside UI)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Handles unlimited addresses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Cons: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Basic knowledge of SAS required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Lower accuracy than alternatives</a:t>
            </a:r>
          </a:p>
        </p:txBody>
      </p:sp>
      <p:pic>
        <p:nvPicPr>
          <p:cNvPr id="23556" name="Picture 2" descr="https://upload.wikimedia.org/wikipedia/en/6/68/SAS_Institute_logo.png">
            <a:extLst>
              <a:ext uri="{FF2B5EF4-FFF2-40B4-BE49-F238E27FC236}">
                <a16:creationId xmlns:a16="http://schemas.microsoft.com/office/drawing/2014/main" id="{5C83EE1D-3E0A-479E-B922-5D40BADD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057400"/>
            <a:ext cx="35242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DC301-693E-42CE-AD54-F7F06879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panose="020B0502020104020203" pitchFamily="34" charset="0"/>
              </a:rPr>
              <a:t>OSM</a:t>
            </a:r>
          </a:p>
        </p:txBody>
      </p:sp>
      <p:sp>
        <p:nvSpPr>
          <p:cNvPr id="6" name="Vertical Text Placeholder 4">
            <a:extLst>
              <a:ext uri="{FF2B5EF4-FFF2-40B4-BE49-F238E27FC236}">
                <a16:creationId xmlns:a16="http://schemas.microsoft.com/office/drawing/2014/main" id="{9429F2EF-CCEA-4883-9DAC-73D637D5C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Pros: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Free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Across the globe coverage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Setup local server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Cons: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Lower accuracy than alternatives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endParaRPr lang="en-US" altLang="en-US" dirty="0">
              <a:latin typeface="Gill Sans MT" panose="020B0502020104020203" pitchFamily="34" charset="0"/>
            </a:endParaRP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endParaRPr lang="en-US" altLang="en-US" dirty="0">
              <a:latin typeface="Gill Sans MT" panose="020B0502020104020203" pitchFamily="34" charset="0"/>
            </a:endParaRPr>
          </a:p>
        </p:txBody>
      </p:sp>
      <p:pic>
        <p:nvPicPr>
          <p:cNvPr id="1026" name="Picture 2" descr="Image result for osm nominatim server">
            <a:extLst>
              <a:ext uri="{FF2B5EF4-FFF2-40B4-BE49-F238E27FC236}">
                <a16:creationId xmlns:a16="http://schemas.microsoft.com/office/drawing/2014/main" id="{3AE5A930-4101-4717-9C2F-2290F5A3C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5146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8095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5A02-3B74-4DC0-B355-E096930E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panose="020B0502020104020203" pitchFamily="34" charset="0"/>
              </a:rPr>
              <a:t>Local Geocoders</a:t>
            </a:r>
          </a:p>
        </p:txBody>
      </p:sp>
      <p:sp>
        <p:nvSpPr>
          <p:cNvPr id="6" name="Vertical Text Placeholder 4">
            <a:extLst>
              <a:ext uri="{FF2B5EF4-FFF2-40B4-BE49-F238E27FC236}">
                <a16:creationId xmlns:a16="http://schemas.microsoft.com/office/drawing/2014/main" id="{E59588F7-E802-4A23-AF1B-50967E8C6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defRPr/>
            </a:pPr>
            <a:endParaRPr lang="en-US" altLang="en-US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Pros: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Highly accurate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Usually free to use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Cons: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Limited to a single city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Need to create or learn for each city</a:t>
            </a:r>
          </a:p>
        </p:txBody>
      </p:sp>
      <p:pic>
        <p:nvPicPr>
          <p:cNvPr id="56322" name="Picture 2" descr="https://www.ian-ko.com/ET_SolutionCenter/images_edit/str_original.jpg">
            <a:extLst>
              <a:ext uri="{FF2B5EF4-FFF2-40B4-BE49-F238E27FC236}">
                <a16:creationId xmlns:a16="http://schemas.microsoft.com/office/drawing/2014/main" id="{8B927F19-B357-4A20-9EF1-A87B97152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25" y="1428750"/>
            <a:ext cx="33147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4D15DB-0867-48FE-8753-341EB58B7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612058"/>
            <a:ext cx="5867400" cy="218048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5A02-3B74-4DC0-B355-E096930E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panose="020B0502020104020203" pitchFamily="34" charset="0"/>
              </a:rPr>
              <a:t>Local Geocoders: </a:t>
            </a:r>
            <a:r>
              <a:rPr lang="en-US" dirty="0" err="1">
                <a:latin typeface="Gill Sans MT" panose="020B0502020104020203" pitchFamily="34" charset="0"/>
              </a:rPr>
              <a:t>StreetMap</a:t>
            </a:r>
            <a:r>
              <a:rPr lang="en-US" dirty="0">
                <a:latin typeface="Gill Sans MT" panose="020B0502020104020203" pitchFamily="34" charset="0"/>
              </a:rPr>
              <a:t> Premium</a:t>
            </a:r>
          </a:p>
        </p:txBody>
      </p:sp>
      <p:sp>
        <p:nvSpPr>
          <p:cNvPr id="6" name="Vertical Text Placeholder 4">
            <a:extLst>
              <a:ext uri="{FF2B5EF4-FFF2-40B4-BE49-F238E27FC236}">
                <a16:creationId xmlns:a16="http://schemas.microsoft.com/office/drawing/2014/main" id="{E59588F7-E802-4A23-AF1B-50967E8C6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Pros: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Highly accurate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One time cost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Cons:</a:t>
            </a:r>
          </a:p>
          <a:p>
            <a:pPr marL="407988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latin typeface="Gill Sans MT" panose="020B0502020104020203" pitchFamily="34" charset="0"/>
              </a:rPr>
              <a:t>Expensive, need to purchase separate dataset for each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31DB3-05C7-443D-B4D7-5FBCBAD68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5" y="5029200"/>
            <a:ext cx="6725589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742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88E57-BC06-4202-9CD8-16B00B172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panose="020B0502020104020203" pitchFamily="34" charset="0"/>
              </a:rPr>
              <a:t>Hybrid Geocoding Approach Example </a:t>
            </a:r>
          </a:p>
        </p:txBody>
      </p:sp>
      <p:sp>
        <p:nvSpPr>
          <p:cNvPr id="28676" name="TextBox 9">
            <a:extLst>
              <a:ext uri="{FF2B5EF4-FFF2-40B4-BE49-F238E27FC236}">
                <a16:creationId xmlns:a16="http://schemas.microsoft.com/office/drawing/2014/main" id="{B329C35A-73F2-43F3-B644-33F36F8A1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766" y="1355725"/>
            <a:ext cx="1752600" cy="6477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700"/>
              </a:lnSpc>
              <a:spcBef>
                <a:spcPct val="20000"/>
              </a:spcBef>
              <a:defRPr sz="2000">
                <a:solidFill>
                  <a:srgbClr val="000000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1pPr>
            <a:lvl2pPr marL="742950" indent="-285750" eaLnBrk="0" hangingPunct="0">
              <a:lnSpc>
                <a:spcPts val="2125"/>
              </a:lnSpc>
              <a:spcBef>
                <a:spcPts val="988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2pPr>
            <a:lvl3pPr marL="1143000" indent="-228600" eaLnBrk="0" hangingPunct="0">
              <a:lnSpc>
                <a:spcPct val="85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3pPr>
            <a:lvl4pPr marL="1600200" indent="-228600" eaLnBrk="0" hangingPunct="0">
              <a:lnSpc>
                <a:spcPct val="85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4pPr>
            <a:lvl5pPr marL="2057400" indent="-228600" eaLnBrk="0" hangingPunct="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800" b="1" dirty="0">
                <a:solidFill>
                  <a:schemeClr val="tx1"/>
                </a:solidFill>
                <a:latin typeface="Gill Sans MT" panose="020B0502020104020203" pitchFamily="34" charset="0"/>
              </a:rPr>
              <a:t>100,000 addresses</a:t>
            </a:r>
          </a:p>
        </p:txBody>
      </p:sp>
      <p:sp>
        <p:nvSpPr>
          <p:cNvPr id="28677" name="TextBox 10">
            <a:extLst>
              <a:ext uri="{FF2B5EF4-FFF2-40B4-BE49-F238E27FC236}">
                <a16:creationId xmlns:a16="http://schemas.microsoft.com/office/drawing/2014/main" id="{A1D809CE-2DF0-4C86-AA9B-EB1C90E72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1301" y="3160713"/>
            <a:ext cx="1752600" cy="9239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700"/>
              </a:lnSpc>
              <a:spcBef>
                <a:spcPct val="20000"/>
              </a:spcBef>
              <a:defRPr sz="2000">
                <a:solidFill>
                  <a:srgbClr val="000000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1pPr>
            <a:lvl2pPr marL="742950" indent="-285750" eaLnBrk="0" hangingPunct="0">
              <a:lnSpc>
                <a:spcPts val="2125"/>
              </a:lnSpc>
              <a:spcBef>
                <a:spcPts val="988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2pPr>
            <a:lvl3pPr marL="1143000" indent="-228600" eaLnBrk="0" hangingPunct="0">
              <a:lnSpc>
                <a:spcPct val="85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3pPr>
            <a:lvl4pPr marL="1600200" indent="-228600" eaLnBrk="0" hangingPunct="0">
              <a:lnSpc>
                <a:spcPct val="85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4pPr>
            <a:lvl5pPr marL="2057400" indent="-228600" eaLnBrk="0" hangingPunct="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800" dirty="0">
                <a:solidFill>
                  <a:schemeClr val="tx1"/>
                </a:solidFill>
                <a:latin typeface="Gill Sans MT" panose="020B0502020104020203" pitchFamily="34" charset="0"/>
              </a:rPr>
              <a:t>80,000 successful geocodes</a:t>
            </a:r>
          </a:p>
        </p:txBody>
      </p:sp>
      <p:sp>
        <p:nvSpPr>
          <p:cNvPr id="28678" name="TextBox 11">
            <a:extLst>
              <a:ext uri="{FF2B5EF4-FFF2-40B4-BE49-F238E27FC236}">
                <a16:creationId xmlns:a16="http://schemas.microsoft.com/office/drawing/2014/main" id="{B92F441B-DF6B-467A-80B7-1F1C9DBD4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3175" y="1162844"/>
            <a:ext cx="1752600" cy="9223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700"/>
              </a:lnSpc>
              <a:spcBef>
                <a:spcPct val="20000"/>
              </a:spcBef>
              <a:defRPr sz="2000">
                <a:solidFill>
                  <a:srgbClr val="000000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1pPr>
            <a:lvl2pPr marL="742950" indent="-285750" eaLnBrk="0" hangingPunct="0">
              <a:lnSpc>
                <a:spcPts val="2125"/>
              </a:lnSpc>
              <a:spcBef>
                <a:spcPts val="988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2pPr>
            <a:lvl3pPr marL="1143000" indent="-228600" eaLnBrk="0" hangingPunct="0">
              <a:lnSpc>
                <a:spcPct val="85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3pPr>
            <a:lvl4pPr marL="1600200" indent="-228600" eaLnBrk="0" hangingPunct="0">
              <a:lnSpc>
                <a:spcPct val="85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4pPr>
            <a:lvl5pPr marL="2057400" indent="-228600" eaLnBrk="0" hangingPunct="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800" dirty="0">
                <a:solidFill>
                  <a:schemeClr val="tx1"/>
                </a:solidFill>
                <a:latin typeface="Gill Sans MT" panose="020B0502020104020203" pitchFamily="34" charset="0"/>
              </a:rPr>
              <a:t>20,000 unsuccessful geocodes</a:t>
            </a:r>
          </a:p>
        </p:txBody>
      </p:sp>
      <p:pic>
        <p:nvPicPr>
          <p:cNvPr id="28679" name="Picture 2" descr="http://www.webuildits.com/images/partners/esri-logo.jpg">
            <a:extLst>
              <a:ext uri="{FF2B5EF4-FFF2-40B4-BE49-F238E27FC236}">
                <a16:creationId xmlns:a16="http://schemas.microsoft.com/office/drawing/2014/main" id="{724FC0E9-7C09-42F8-A084-A64861EB3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752327"/>
            <a:ext cx="3505200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0" name="TextBox 14">
            <a:extLst>
              <a:ext uri="{FF2B5EF4-FFF2-40B4-BE49-F238E27FC236}">
                <a16:creationId xmlns:a16="http://schemas.microsoft.com/office/drawing/2014/main" id="{94699AD0-B853-465F-83C6-70F406F84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4462462"/>
            <a:ext cx="1752600" cy="9239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700"/>
              </a:lnSpc>
              <a:spcBef>
                <a:spcPct val="20000"/>
              </a:spcBef>
              <a:defRPr sz="2000">
                <a:solidFill>
                  <a:srgbClr val="000000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1pPr>
            <a:lvl2pPr marL="742950" indent="-285750" eaLnBrk="0" hangingPunct="0">
              <a:lnSpc>
                <a:spcPts val="2125"/>
              </a:lnSpc>
              <a:spcBef>
                <a:spcPts val="988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2pPr>
            <a:lvl3pPr marL="1143000" indent="-228600" eaLnBrk="0" hangingPunct="0">
              <a:lnSpc>
                <a:spcPct val="85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3pPr>
            <a:lvl4pPr marL="1600200" indent="-228600" eaLnBrk="0" hangingPunct="0">
              <a:lnSpc>
                <a:spcPct val="85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4pPr>
            <a:lvl5pPr marL="2057400" indent="-228600" eaLnBrk="0" hangingPunct="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800" dirty="0">
                <a:solidFill>
                  <a:schemeClr val="tx1"/>
                </a:solidFill>
                <a:latin typeface="Gill Sans MT" panose="020B0502020104020203" pitchFamily="34" charset="0"/>
              </a:rPr>
              <a:t>2,000 unsuccessful geocodes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B35512-4324-426B-9AA2-F7BF15F97946}"/>
              </a:ext>
            </a:extLst>
          </p:cNvPr>
          <p:cNvCxnSpPr>
            <a:cxnSpLocks/>
          </p:cNvCxnSpPr>
          <p:nvPr/>
        </p:nvCxnSpPr>
        <p:spPr>
          <a:xfrm flipV="1">
            <a:off x="2154040" y="1649413"/>
            <a:ext cx="1290835" cy="1349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A411C9-1F0A-4223-9FA9-2C36AFBCD811}"/>
              </a:ext>
            </a:extLst>
          </p:cNvPr>
          <p:cNvCxnSpPr>
            <a:cxnSpLocks/>
            <a:endCxn id="28677" idx="0"/>
          </p:cNvCxnSpPr>
          <p:nvPr/>
        </p:nvCxnSpPr>
        <p:spPr>
          <a:xfrm flipH="1">
            <a:off x="3657601" y="2398714"/>
            <a:ext cx="31750" cy="76199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F31B19-2992-4225-81A1-11D71BB7AE2F}"/>
              </a:ext>
            </a:extLst>
          </p:cNvPr>
          <p:cNvCxnSpPr>
            <a:cxnSpLocks/>
          </p:cNvCxnSpPr>
          <p:nvPr/>
        </p:nvCxnSpPr>
        <p:spPr>
          <a:xfrm>
            <a:off x="7258050" y="2113756"/>
            <a:ext cx="0" cy="70861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01EA09-0F50-4663-AE13-D1F0B70F2487}"/>
              </a:ext>
            </a:extLst>
          </p:cNvPr>
          <p:cNvCxnSpPr>
            <a:cxnSpLocks/>
            <a:endCxn id="28680" idx="0"/>
          </p:cNvCxnSpPr>
          <p:nvPr/>
        </p:nvCxnSpPr>
        <p:spPr>
          <a:xfrm>
            <a:off x="7353300" y="3877864"/>
            <a:ext cx="0" cy="58459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63DED5-FDDF-42F0-856F-1F6C0CC1332E}"/>
              </a:ext>
            </a:extLst>
          </p:cNvPr>
          <p:cNvCxnSpPr>
            <a:endCxn id="28678" idx="1"/>
          </p:cNvCxnSpPr>
          <p:nvPr/>
        </p:nvCxnSpPr>
        <p:spPr>
          <a:xfrm>
            <a:off x="5305425" y="1623219"/>
            <a:ext cx="104775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86" name="TextBox 10">
            <a:extLst>
              <a:ext uri="{FF2B5EF4-FFF2-40B4-BE49-F238E27FC236}">
                <a16:creationId xmlns:a16="http://schemas.microsoft.com/office/drawing/2014/main" id="{2EB4E504-B9DC-4048-BBAF-66450A290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166" y="5459459"/>
            <a:ext cx="1752600" cy="9239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700"/>
              </a:lnSpc>
              <a:spcBef>
                <a:spcPct val="20000"/>
              </a:spcBef>
              <a:defRPr sz="2000">
                <a:solidFill>
                  <a:srgbClr val="000000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1pPr>
            <a:lvl2pPr marL="742950" indent="-285750" eaLnBrk="0" hangingPunct="0">
              <a:lnSpc>
                <a:spcPts val="2125"/>
              </a:lnSpc>
              <a:spcBef>
                <a:spcPts val="988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2pPr>
            <a:lvl3pPr marL="1143000" indent="-228600" eaLnBrk="0" hangingPunct="0">
              <a:lnSpc>
                <a:spcPct val="85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3pPr>
            <a:lvl4pPr marL="1600200" indent="-228600" eaLnBrk="0" hangingPunct="0">
              <a:lnSpc>
                <a:spcPct val="85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4pPr>
            <a:lvl5pPr marL="2057400" indent="-228600" eaLnBrk="0" hangingPunct="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800" b="1" dirty="0">
                <a:solidFill>
                  <a:schemeClr val="tx1"/>
                </a:solidFill>
                <a:latin typeface="Gill Sans MT" panose="020B0502020104020203" pitchFamily="34" charset="0"/>
              </a:rPr>
              <a:t>99,880 successful geocodes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C3782B-6733-40F3-A161-44781A9E78EB}"/>
              </a:ext>
            </a:extLst>
          </p:cNvPr>
          <p:cNvCxnSpPr>
            <a:cxnSpLocks/>
            <a:stCxn id="28677" idx="2"/>
          </p:cNvCxnSpPr>
          <p:nvPr/>
        </p:nvCxnSpPr>
        <p:spPr>
          <a:xfrm flipH="1">
            <a:off x="2106217" y="4084638"/>
            <a:ext cx="1551384" cy="139272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6" descr="https://encrypted-tbn0.gstatic.com/images?q=tbn:ANd9GcSuQdH2uUFgiS3YAzAMb6zzY7zqw3lcJnq-ayF9QOQ0yv8bylZI5Q">
            <a:extLst>
              <a:ext uri="{FF2B5EF4-FFF2-40B4-BE49-F238E27FC236}">
                <a16:creationId xmlns:a16="http://schemas.microsoft.com/office/drawing/2014/main" id="{9EA19C83-DEC4-457B-B4E4-BDC7DE783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1" y="5334393"/>
            <a:ext cx="1300163" cy="130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Image result for open street map">
            <a:extLst>
              <a:ext uri="{FF2B5EF4-FFF2-40B4-BE49-F238E27FC236}">
                <a16:creationId xmlns:a16="http://schemas.microsoft.com/office/drawing/2014/main" id="{82CCCC05-F27D-4D19-9F61-0B5E8D7DD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1031479"/>
            <a:ext cx="164782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E62718-A9CB-4D4F-8770-F0E9B42F3A73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5562600" y="5855888"/>
            <a:ext cx="1566863" cy="28149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4">
            <a:extLst>
              <a:ext uri="{FF2B5EF4-FFF2-40B4-BE49-F238E27FC236}">
                <a16:creationId xmlns:a16="http://schemas.microsoft.com/office/drawing/2014/main" id="{CF6A7DA6-B2A3-4189-9A65-14B53329D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9463" y="5814215"/>
            <a:ext cx="1752600" cy="64633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700"/>
              </a:lnSpc>
              <a:spcBef>
                <a:spcPct val="20000"/>
              </a:spcBef>
              <a:defRPr sz="2000">
                <a:solidFill>
                  <a:srgbClr val="000000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1pPr>
            <a:lvl2pPr marL="742950" indent="-285750" eaLnBrk="0" hangingPunct="0">
              <a:lnSpc>
                <a:spcPts val="2125"/>
              </a:lnSpc>
              <a:spcBef>
                <a:spcPts val="988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2pPr>
            <a:lvl3pPr marL="1143000" indent="-228600" eaLnBrk="0" hangingPunct="0">
              <a:lnSpc>
                <a:spcPct val="85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3pPr>
            <a:lvl4pPr marL="1600200" indent="-228600" eaLnBrk="0" hangingPunct="0">
              <a:lnSpc>
                <a:spcPct val="85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4pPr>
            <a:lvl5pPr marL="2057400" indent="-228600" eaLnBrk="0" hangingPunct="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 charset="0"/>
                <a:ea typeface="MS PGothic" panose="020B0600070205080204" pitchFamily="34" charset="-128"/>
                <a:cs typeface="Lato Regular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en-US" sz="1800" dirty="0">
                <a:solidFill>
                  <a:schemeClr val="tx1"/>
                </a:solidFill>
                <a:latin typeface="Gill Sans MT" panose="020B0502020104020203" pitchFamily="34" charset="0"/>
              </a:rPr>
              <a:t>120 unsuccessful geocodes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62D020-EF4C-4AAD-85CD-F3F01C7563DF}"/>
              </a:ext>
            </a:extLst>
          </p:cNvPr>
          <p:cNvCxnSpPr>
            <a:cxnSpLocks/>
            <a:stCxn id="28680" idx="1"/>
          </p:cNvCxnSpPr>
          <p:nvPr/>
        </p:nvCxnSpPr>
        <p:spPr>
          <a:xfrm flipH="1">
            <a:off x="5562600" y="4924425"/>
            <a:ext cx="914400" cy="86042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A7280D7-72BD-4CCE-BF68-FB4BA19F99BE}"/>
              </a:ext>
            </a:extLst>
          </p:cNvPr>
          <p:cNvCxnSpPr>
            <a:cxnSpLocks/>
            <a:endCxn id="28686" idx="3"/>
          </p:cNvCxnSpPr>
          <p:nvPr/>
        </p:nvCxnSpPr>
        <p:spPr>
          <a:xfrm flipH="1">
            <a:off x="2950766" y="5921422"/>
            <a:ext cx="177363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EEA8-2BCA-441A-8C94-D86007EF4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MT" panose="020B0502020104020203" pitchFamily="34" charset="0"/>
              </a:rPr>
              <a:t>RCC-GIS Geocoding Service: Formatting Data for Processing</a:t>
            </a:r>
            <a:br>
              <a:rPr lang="en-US" b="1" dirty="0">
                <a:latin typeface="Gill Sans MT" panose="020B0502020104020203" pitchFamily="34" charset="0"/>
              </a:rPr>
            </a:br>
            <a:endParaRPr lang="en-US" b="1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8E43B-4C09-4670-B3E1-B1B5EF56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3" y="1371600"/>
            <a:ext cx="7910512" cy="5105400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  <a:hlinkClick r:id="rId3"/>
              </a:rPr>
              <a:t>https://gis.rcc.uchicago.edu/content/rcc-gis-geocoding-service</a:t>
            </a:r>
            <a:endParaRPr lang="en-US" dirty="0">
              <a:latin typeface="Gill Sans MT" panose="020B0502020104020203" pitchFamily="34" charset="0"/>
            </a:endParaRPr>
          </a:p>
          <a:p>
            <a:r>
              <a:rPr lang="en-US" b="1" dirty="0">
                <a:latin typeface="Gill Sans MT" panose="020B0502020104020203" pitchFamily="34" charset="0"/>
              </a:rPr>
              <a:t>Based on ESRI world Geocoder</a:t>
            </a:r>
          </a:p>
          <a:p>
            <a:endParaRPr lang="en-US" b="1" dirty="0">
              <a:latin typeface="Gill Sans MT" panose="020B0502020104020203" pitchFamily="34" charset="0"/>
            </a:endParaRPr>
          </a:p>
          <a:p>
            <a:r>
              <a:rPr lang="en-US" b="1" dirty="0">
                <a:latin typeface="Gill Sans MT" panose="020B0502020104020203" pitchFamily="34" charset="0"/>
              </a:rPr>
              <a:t>Acceptable headers:</a:t>
            </a:r>
          </a:p>
          <a:p>
            <a:r>
              <a:rPr lang="en-US" dirty="0">
                <a:latin typeface="Gill Sans MT" panose="020B0502020104020203" pitchFamily="34" charset="0"/>
              </a:rPr>
              <a:t>ID</a:t>
            </a:r>
          </a:p>
          <a:p>
            <a:r>
              <a:rPr lang="en-US" dirty="0">
                <a:latin typeface="Gill Sans MT" panose="020B0502020104020203" pitchFamily="34" charset="0"/>
              </a:rPr>
              <a:t>ADDRESS</a:t>
            </a:r>
          </a:p>
          <a:p>
            <a:r>
              <a:rPr lang="en-US" dirty="0">
                <a:latin typeface="Gill Sans MT" panose="020B0502020104020203" pitchFamily="34" charset="0"/>
              </a:rPr>
              <a:t>NEIGHBORHOOD</a:t>
            </a:r>
          </a:p>
          <a:p>
            <a:r>
              <a:rPr lang="en-US" dirty="0">
                <a:latin typeface="Gill Sans MT" panose="020B0502020104020203" pitchFamily="34" charset="0"/>
              </a:rPr>
              <a:t>CITY</a:t>
            </a:r>
          </a:p>
          <a:p>
            <a:r>
              <a:rPr lang="en-US" dirty="0">
                <a:latin typeface="Gill Sans MT" panose="020B0502020104020203" pitchFamily="34" charset="0"/>
              </a:rPr>
              <a:t>SUBREGION</a:t>
            </a:r>
          </a:p>
          <a:p>
            <a:r>
              <a:rPr lang="en-US" dirty="0">
                <a:latin typeface="Gill Sans MT" panose="020B0502020104020203" pitchFamily="34" charset="0"/>
              </a:rPr>
              <a:t>REGION or STATE or ST</a:t>
            </a:r>
          </a:p>
          <a:p>
            <a:r>
              <a:rPr lang="en-US" dirty="0">
                <a:latin typeface="Gill Sans MT" panose="020B0502020104020203" pitchFamily="34" charset="0"/>
              </a:rPr>
              <a:t>POSTAL or ZIP or ZIP CODE</a:t>
            </a:r>
          </a:p>
          <a:p>
            <a:r>
              <a:rPr lang="en-US" dirty="0">
                <a:latin typeface="Gill Sans MT" panose="020B0502020104020203" pitchFamily="34" charset="0"/>
              </a:rPr>
              <a:t>COUNTRYCODE</a:t>
            </a:r>
          </a:p>
          <a:p>
            <a:endParaRPr lang="en-US" b="1" dirty="0">
              <a:latin typeface="Gill Sans MT" panose="020B0502020104020203" pitchFamily="34" charset="0"/>
            </a:endParaRPr>
          </a:p>
          <a:p>
            <a:endParaRPr lang="en-US" dirty="0">
              <a:latin typeface="Gill Sans MT" panose="020B0502020104020203" pitchFamily="34" charset="0"/>
            </a:endParaRPr>
          </a:p>
          <a:p>
            <a:endParaRPr 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44567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4F26-37E5-4D2B-981C-B6E89AB82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Generating Google Geocoder API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B8278-56CF-4E72-8977-1A8F7B110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endParaRPr lang="en-US" dirty="0">
              <a:latin typeface="Gill Sans MT" panose="020B0502020104020203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Go to the </a:t>
            </a:r>
            <a:r>
              <a:rPr lang="en-US" b="1" dirty="0">
                <a:latin typeface="Gill Sans MT" panose="020B0502020104020203" pitchFamily="34" charset="0"/>
              </a:rPr>
              <a:t>Google</a:t>
            </a:r>
            <a:r>
              <a:rPr lang="en-US" dirty="0">
                <a:latin typeface="Gill Sans MT" panose="020B0502020104020203" pitchFamily="34" charset="0"/>
              </a:rPr>
              <a:t> Cloud Platform Console. </a:t>
            </a:r>
          </a:p>
          <a:p>
            <a:pPr marL="0" indent="0"/>
            <a:r>
              <a:rPr lang="en-US" dirty="0">
                <a:latin typeface="Gill Sans MT" panose="020B0502020104020203" pitchFamily="34" charset="0"/>
                <a:hlinkClick r:id="rId3"/>
              </a:rPr>
              <a:t>https://developers.google.com/maps/documentation/geocoding/get-api-key</a:t>
            </a:r>
            <a:endParaRPr lang="en-US" dirty="0">
              <a:latin typeface="Gill Sans MT" panose="020B0502020104020203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From the Project drop-down menu, select or </a:t>
            </a:r>
            <a:r>
              <a:rPr lang="en-US" b="1" dirty="0">
                <a:latin typeface="Gill Sans MT" panose="020B0502020104020203" pitchFamily="34" charset="0"/>
              </a:rPr>
              <a:t>create</a:t>
            </a:r>
            <a:r>
              <a:rPr lang="en-US" dirty="0">
                <a:latin typeface="Gill Sans MT" panose="020B0502020104020203" pitchFamily="34" charset="0"/>
              </a:rPr>
              <a:t> the project for which you want to add an </a:t>
            </a:r>
            <a:r>
              <a:rPr lang="en-US" b="1" dirty="0">
                <a:latin typeface="Gill Sans MT" panose="020B0502020104020203" pitchFamily="34" charset="0"/>
              </a:rPr>
              <a:t>API key</a:t>
            </a:r>
            <a:r>
              <a:rPr lang="en-US" dirty="0">
                <a:latin typeface="Gill Sans MT" panose="020B0502020104020203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From the Navigation menu, select </a:t>
            </a:r>
            <a:r>
              <a:rPr lang="en-US" b="1" dirty="0">
                <a:latin typeface="Gill Sans MT" panose="020B0502020104020203" pitchFamily="34" charset="0"/>
              </a:rPr>
              <a:t>APIs</a:t>
            </a:r>
            <a:r>
              <a:rPr lang="en-US" dirty="0">
                <a:latin typeface="Gill Sans MT" panose="020B0502020104020203" pitchFamily="34" charset="0"/>
              </a:rPr>
              <a:t> &amp; Services &gt; Credentials.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On the Credentials page, click </a:t>
            </a:r>
            <a:r>
              <a:rPr lang="en-US" b="1" dirty="0">
                <a:latin typeface="Gill Sans MT" panose="020B0502020104020203" pitchFamily="34" charset="0"/>
              </a:rPr>
              <a:t>Create</a:t>
            </a:r>
            <a:r>
              <a:rPr lang="en-US" dirty="0">
                <a:latin typeface="Gill Sans MT" panose="020B0502020104020203" pitchFamily="34" charset="0"/>
              </a:rPr>
              <a:t> credentials &gt; </a:t>
            </a:r>
            <a:r>
              <a:rPr lang="en-US" b="1" dirty="0">
                <a:latin typeface="Gill Sans MT" panose="020B0502020104020203" pitchFamily="34" charset="0"/>
              </a:rPr>
              <a:t>API key</a:t>
            </a:r>
            <a:r>
              <a:rPr lang="en-US" dirty="0">
                <a:latin typeface="Gill Sans MT" panose="020B0502020104020203" pitchFamily="34" charset="0"/>
              </a:rPr>
              <a:t>. ...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Gill Sans MT" panose="020B0502020104020203" pitchFamily="34" charset="0"/>
              </a:rPr>
              <a:t>On the dialog, click Restrict </a:t>
            </a:r>
            <a:r>
              <a:rPr lang="en-US" b="1" dirty="0">
                <a:latin typeface="Gill Sans MT" panose="020B0502020104020203" pitchFamily="34" charset="0"/>
              </a:rPr>
              <a:t>Key</a:t>
            </a:r>
            <a:endParaRPr lang="en-US" dirty="0">
              <a:latin typeface="Gill Sans MT" panose="020B0502020104020203" pitchFamily="34" charset="0"/>
            </a:endParaRPr>
          </a:p>
          <a:p>
            <a:endParaRPr lang="en-US" dirty="0">
              <a:latin typeface="Gill Sans MT" panose="020B0502020104020203" pitchFamily="34" charset="0"/>
            </a:endParaRPr>
          </a:p>
          <a:p>
            <a:endParaRPr 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18046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9D0A845-A2F9-4473-978B-0D822793F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7543800" cy="2133600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API Based Geocoding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BF03A16-FF2E-4633-AFA9-9A8C0BE8A9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1" y="3886200"/>
            <a:ext cx="7620000" cy="1752600"/>
          </a:xfrm>
        </p:spPr>
        <p:txBody>
          <a:bodyPr/>
          <a:lstStyle/>
          <a:p>
            <a:r>
              <a:rPr lang="en-US" dirty="0">
                <a:solidFill>
                  <a:srgbClr val="3091C4"/>
                </a:solidFill>
                <a:latin typeface="Gill Sans MT" panose="020B05020201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https://maps.googleapis.com/maps/api/geocode/json?address=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address</a:t>
            </a:r>
            <a:r>
              <a:rPr lang="en-US" dirty="0">
                <a:solidFill>
                  <a:srgbClr val="3091C4"/>
                </a:solidFill>
                <a:latin typeface="Gill Sans MT" panose="020B05020201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&amp;key=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XXX</a:t>
            </a:r>
          </a:p>
          <a:p>
            <a:endParaRPr lang="en-US" dirty="0">
              <a:latin typeface="Gill Sans MT" panose="020B0502020104020203" pitchFamily="34" charset="0"/>
              <a:hlinkClick r:id="rId4"/>
            </a:endParaRPr>
          </a:p>
          <a:p>
            <a:r>
              <a:rPr lang="en-US" dirty="0">
                <a:latin typeface="Gill Sans MT" panose="020B0502020104020203" pitchFamily="34" charset="0"/>
                <a:hlinkClick r:id="rId4"/>
              </a:rPr>
              <a:t>https://maps.googleapis.com/maps/api/geocode/json?address=</a:t>
            </a:r>
            <a:r>
              <a:rPr lang="en-US" b="1" dirty="0">
                <a:latin typeface="Gill Sans MT" panose="020B0502020104020203" pitchFamily="34" charset="0"/>
                <a:hlinkClick r:id="rId4"/>
              </a:rPr>
              <a:t>university+of+chicago</a:t>
            </a:r>
            <a:r>
              <a:rPr lang="en-US" dirty="0">
                <a:latin typeface="Gill Sans MT" panose="020B0502020104020203" pitchFamily="34" charset="0"/>
                <a:hlinkClick r:id="rId4"/>
              </a:rPr>
              <a:t>&amp;key=</a:t>
            </a:r>
            <a:r>
              <a:rPr lang="en-US" b="1" dirty="0">
                <a:latin typeface="Gill Sans MT" panose="020B0502020104020203" pitchFamily="34" charset="0"/>
                <a:hlinkClick r:id="rId4"/>
              </a:rPr>
              <a:t>AIzaSyCa9_mrD7EwhR5MUJx_uX62O0CiXoVLUaw</a:t>
            </a:r>
            <a:endParaRPr lang="en-US" b="1" dirty="0">
              <a:latin typeface="Gill Sans MT" panose="020B0502020104020203" pitchFamily="34" charset="0"/>
            </a:endParaRPr>
          </a:p>
          <a:p>
            <a:pPr algn="l"/>
            <a:endParaRPr 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91330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>
            <a:hlinkClick r:id="rId3"/>
            <a:extLst>
              <a:ext uri="{FF2B5EF4-FFF2-40B4-BE49-F238E27FC236}">
                <a16:creationId xmlns:a16="http://schemas.microsoft.com/office/drawing/2014/main" id="{1F10373E-F9CC-473B-8D3A-37DBF4ED1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1211263"/>
            <a:ext cx="8431212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Box 2">
            <a:extLst>
              <a:ext uri="{FF2B5EF4-FFF2-40B4-BE49-F238E27FC236}">
                <a16:creationId xmlns:a16="http://schemas.microsoft.com/office/drawing/2014/main" id="{1616A380-24FA-4EE4-92B0-ED66F7E78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8825" y="6319838"/>
            <a:ext cx="4915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Blip>
                <a:blip r:embed="rId6"/>
              </a:buBlip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Blip>
                <a:blip r:embed="rId7"/>
              </a:buBlip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C00000"/>
                </a:solidFill>
                <a:latin typeface="Gill Sans MT" panose="020B0502020104020203" pitchFamily="34" charset="0"/>
              </a:rPr>
              <a:t>Initial TIGER database created in 1990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FAE37C5-C7CE-4593-99FB-87D8BF0CA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5750"/>
            <a:ext cx="9144000" cy="46166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Blip>
                <a:blip r:embed="rId5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Blip>
                <a:blip r:embed="rId6"/>
              </a:buBlip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Blip>
                <a:blip r:embed="rId7"/>
              </a:buBlip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u="none" dirty="0">
                <a:solidFill>
                  <a:schemeClr val="bg1"/>
                </a:solidFill>
                <a:latin typeface="Gill Sans MT" panose="020B0502020104020203" pitchFamily="34" charset="0"/>
              </a:rPr>
              <a:t>TIGER</a:t>
            </a:r>
            <a:r>
              <a:rPr lang="en-US" altLang="en-US" sz="2400" b="0" u="none" dirty="0">
                <a:solidFill>
                  <a:schemeClr val="bg1"/>
                </a:solidFill>
                <a:latin typeface="Gill Sans MT" panose="020B0502020104020203" pitchFamily="34" charset="0"/>
              </a:rPr>
              <a:t> = </a:t>
            </a:r>
            <a:r>
              <a:rPr lang="en-US" altLang="en-US" sz="2400" u="none" dirty="0">
                <a:solidFill>
                  <a:schemeClr val="bg1"/>
                </a:solidFill>
                <a:latin typeface="Gill Sans MT" panose="020B0502020104020203" pitchFamily="34" charset="0"/>
              </a:rPr>
              <a:t>T</a:t>
            </a:r>
            <a:r>
              <a:rPr lang="en-US" altLang="en-US" sz="2400" b="0" u="none" dirty="0">
                <a:solidFill>
                  <a:schemeClr val="bg1"/>
                </a:solidFill>
                <a:latin typeface="Gill Sans MT" panose="020B0502020104020203" pitchFamily="34" charset="0"/>
              </a:rPr>
              <a:t>opologically </a:t>
            </a:r>
            <a:r>
              <a:rPr lang="en-US" altLang="en-US" sz="2400" u="none" dirty="0">
                <a:solidFill>
                  <a:schemeClr val="bg1"/>
                </a:solidFill>
                <a:latin typeface="Gill Sans MT" panose="020B0502020104020203" pitchFamily="34" charset="0"/>
              </a:rPr>
              <a:t>I</a:t>
            </a:r>
            <a:r>
              <a:rPr lang="en-US" altLang="en-US" sz="2400" b="0" u="none" dirty="0">
                <a:solidFill>
                  <a:schemeClr val="bg1"/>
                </a:solidFill>
                <a:latin typeface="Gill Sans MT" panose="020B0502020104020203" pitchFamily="34" charset="0"/>
              </a:rPr>
              <a:t>ntegrated </a:t>
            </a:r>
            <a:r>
              <a:rPr lang="en-US" altLang="en-US" sz="2400" u="none" dirty="0">
                <a:solidFill>
                  <a:schemeClr val="bg1"/>
                </a:solidFill>
                <a:latin typeface="Gill Sans MT" panose="020B0502020104020203" pitchFamily="34" charset="0"/>
              </a:rPr>
              <a:t>G</a:t>
            </a:r>
            <a:r>
              <a:rPr lang="en-US" altLang="en-US" sz="2400" b="0" u="none" dirty="0">
                <a:solidFill>
                  <a:schemeClr val="bg1"/>
                </a:solidFill>
                <a:latin typeface="Gill Sans MT" panose="020B0502020104020203" pitchFamily="34" charset="0"/>
              </a:rPr>
              <a:t>eographic </a:t>
            </a:r>
            <a:r>
              <a:rPr lang="en-US" altLang="en-US" sz="2400" u="none" dirty="0">
                <a:solidFill>
                  <a:schemeClr val="bg1"/>
                </a:solidFill>
                <a:latin typeface="Gill Sans MT" panose="020B0502020104020203" pitchFamily="34" charset="0"/>
              </a:rPr>
              <a:t>E</a:t>
            </a:r>
            <a:r>
              <a:rPr lang="en-US" altLang="en-US" sz="2400" b="0" u="none" dirty="0">
                <a:solidFill>
                  <a:schemeClr val="bg1"/>
                </a:solidFill>
                <a:latin typeface="Gill Sans MT" panose="020B0502020104020203" pitchFamily="34" charset="0"/>
              </a:rPr>
              <a:t>ncoding and </a:t>
            </a:r>
            <a:r>
              <a:rPr lang="en-US" altLang="en-US" sz="2400" u="none" dirty="0">
                <a:solidFill>
                  <a:schemeClr val="bg1"/>
                </a:solidFill>
                <a:latin typeface="Gill Sans MT" panose="020B0502020104020203" pitchFamily="34" charset="0"/>
              </a:rPr>
              <a:t>R</a:t>
            </a:r>
            <a:r>
              <a:rPr lang="en-US" altLang="en-US" sz="2400" b="0" u="none" dirty="0">
                <a:solidFill>
                  <a:schemeClr val="bg1"/>
                </a:solidFill>
                <a:latin typeface="Gill Sans MT" panose="020B0502020104020203" pitchFamily="34" charset="0"/>
              </a:rPr>
              <a:t>eferencing</a:t>
            </a:r>
            <a:endParaRPr lang="en-US" altLang="en-US" sz="2400" u="none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B36A03-74B9-4615-A679-2E93521CC5D1}"/>
              </a:ext>
            </a:extLst>
          </p:cNvPr>
          <p:cNvSpPr/>
          <p:nvPr/>
        </p:nvSpPr>
        <p:spPr>
          <a:xfrm>
            <a:off x="152400" y="685800"/>
            <a:ext cx="4191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{</a:t>
            </a:r>
          </a:p>
          <a:p>
            <a:r>
              <a:rPr lang="en-US" sz="1050" dirty="0"/>
              <a:t>   "results" : [</a:t>
            </a:r>
          </a:p>
          <a:p>
            <a:r>
              <a:rPr lang="en-US" sz="1050" dirty="0"/>
              <a:t>      {</a:t>
            </a:r>
          </a:p>
          <a:p>
            <a:r>
              <a:rPr lang="en-US" sz="1050" dirty="0"/>
              <a:t>         "</a:t>
            </a:r>
            <a:r>
              <a:rPr lang="en-US" sz="1050" dirty="0" err="1"/>
              <a:t>address_components</a:t>
            </a:r>
            <a:r>
              <a:rPr lang="en-US" sz="1050" dirty="0"/>
              <a:t>" : [</a:t>
            </a:r>
          </a:p>
          <a:p>
            <a:r>
              <a:rPr lang="en-US" sz="1050" dirty="0"/>
              <a:t>            {</a:t>
            </a:r>
          </a:p>
          <a:p>
            <a:r>
              <a:rPr lang="en-US" sz="1050" dirty="0"/>
              <a:t>               "</a:t>
            </a:r>
            <a:r>
              <a:rPr lang="en-US" sz="1050" dirty="0" err="1"/>
              <a:t>long_name</a:t>
            </a:r>
            <a:r>
              <a:rPr lang="en-US" sz="1050" dirty="0"/>
              <a:t>" : "5801",</a:t>
            </a:r>
          </a:p>
          <a:p>
            <a:r>
              <a:rPr lang="en-US" sz="1050" dirty="0"/>
              <a:t>               "</a:t>
            </a:r>
            <a:r>
              <a:rPr lang="en-US" sz="1050" dirty="0" err="1"/>
              <a:t>short_name</a:t>
            </a:r>
            <a:r>
              <a:rPr lang="en-US" sz="1050" dirty="0"/>
              <a:t>" : "5801",</a:t>
            </a:r>
          </a:p>
          <a:p>
            <a:r>
              <a:rPr lang="en-US" sz="1050" dirty="0"/>
              <a:t>               "types" : [ "</a:t>
            </a:r>
            <a:r>
              <a:rPr lang="en-US" sz="1050" dirty="0" err="1"/>
              <a:t>street_number</a:t>
            </a:r>
            <a:r>
              <a:rPr lang="en-US" sz="1050" dirty="0"/>
              <a:t>" ]</a:t>
            </a:r>
          </a:p>
          <a:p>
            <a:r>
              <a:rPr lang="en-US" sz="1050" dirty="0"/>
              <a:t>            },</a:t>
            </a:r>
          </a:p>
          <a:p>
            <a:r>
              <a:rPr lang="en-US" sz="1050" dirty="0"/>
              <a:t>            {</a:t>
            </a:r>
          </a:p>
          <a:p>
            <a:r>
              <a:rPr lang="en-US" sz="1050" dirty="0"/>
              <a:t>               "</a:t>
            </a:r>
            <a:r>
              <a:rPr lang="en-US" sz="1050" dirty="0" err="1"/>
              <a:t>long_name</a:t>
            </a:r>
            <a:r>
              <a:rPr lang="en-US" sz="1050" dirty="0"/>
              <a:t>" : "South Ellis Avenue",</a:t>
            </a:r>
          </a:p>
          <a:p>
            <a:r>
              <a:rPr lang="en-US" sz="1050" dirty="0"/>
              <a:t>               "</a:t>
            </a:r>
            <a:r>
              <a:rPr lang="en-US" sz="1050" dirty="0" err="1"/>
              <a:t>short_name</a:t>
            </a:r>
            <a:r>
              <a:rPr lang="en-US" sz="1050" dirty="0"/>
              <a:t>" : "S Ellis Ave",</a:t>
            </a:r>
          </a:p>
          <a:p>
            <a:r>
              <a:rPr lang="en-US" sz="1050" dirty="0"/>
              <a:t>               "types" : [ "route" ]</a:t>
            </a:r>
          </a:p>
          <a:p>
            <a:r>
              <a:rPr lang="en-US" sz="1050" dirty="0"/>
              <a:t>            },</a:t>
            </a:r>
          </a:p>
          <a:p>
            <a:r>
              <a:rPr lang="en-US" sz="1050" dirty="0"/>
              <a:t>            {</a:t>
            </a:r>
          </a:p>
          <a:p>
            <a:r>
              <a:rPr lang="en-US" sz="1050" dirty="0"/>
              <a:t>               "</a:t>
            </a:r>
            <a:r>
              <a:rPr lang="en-US" sz="1050" dirty="0" err="1"/>
              <a:t>long_name</a:t>
            </a:r>
            <a:r>
              <a:rPr lang="en-US" sz="1050" dirty="0"/>
              <a:t>" : "Hyde Park",</a:t>
            </a:r>
          </a:p>
          <a:p>
            <a:r>
              <a:rPr lang="en-US" sz="1050" dirty="0"/>
              <a:t>               "</a:t>
            </a:r>
            <a:r>
              <a:rPr lang="en-US" sz="1050" dirty="0" err="1"/>
              <a:t>short_name</a:t>
            </a:r>
            <a:r>
              <a:rPr lang="en-US" sz="1050" dirty="0"/>
              <a:t>" : "Hyde Park",</a:t>
            </a:r>
          </a:p>
          <a:p>
            <a:r>
              <a:rPr lang="en-US" sz="1050" dirty="0"/>
              <a:t>               "types" : [ "neighborhood", "political" ]</a:t>
            </a:r>
          </a:p>
          <a:p>
            <a:r>
              <a:rPr lang="en-US" sz="1050" dirty="0"/>
              <a:t>            },</a:t>
            </a:r>
          </a:p>
          <a:p>
            <a:r>
              <a:rPr lang="en-US" sz="1050" dirty="0"/>
              <a:t>            {</a:t>
            </a:r>
          </a:p>
          <a:p>
            <a:r>
              <a:rPr lang="en-US" sz="1050" dirty="0"/>
              <a:t>               "</a:t>
            </a:r>
            <a:r>
              <a:rPr lang="en-US" sz="1050" dirty="0" err="1"/>
              <a:t>long_name</a:t>
            </a:r>
            <a:r>
              <a:rPr lang="en-US" sz="1050" dirty="0"/>
              <a:t>" : "Chicago",</a:t>
            </a:r>
          </a:p>
          <a:p>
            <a:r>
              <a:rPr lang="en-US" sz="1050" dirty="0"/>
              <a:t>               "</a:t>
            </a:r>
            <a:r>
              <a:rPr lang="en-US" sz="1050" dirty="0" err="1"/>
              <a:t>short_name</a:t>
            </a:r>
            <a:r>
              <a:rPr lang="en-US" sz="1050" dirty="0"/>
              <a:t>" : "Chicago",</a:t>
            </a:r>
          </a:p>
          <a:p>
            <a:r>
              <a:rPr lang="en-US" sz="1050" dirty="0"/>
              <a:t>               "types" : [ "locality", "political" ]</a:t>
            </a:r>
          </a:p>
          <a:p>
            <a:r>
              <a:rPr lang="en-US" sz="1050" dirty="0"/>
              <a:t>            },</a:t>
            </a:r>
          </a:p>
          <a:p>
            <a:r>
              <a:rPr lang="en-US" sz="1050" dirty="0"/>
              <a:t>            {</a:t>
            </a:r>
          </a:p>
          <a:p>
            <a:r>
              <a:rPr lang="en-US" sz="1050" dirty="0"/>
              <a:t>               "</a:t>
            </a:r>
            <a:r>
              <a:rPr lang="en-US" sz="1050" dirty="0" err="1"/>
              <a:t>long_name</a:t>
            </a:r>
            <a:r>
              <a:rPr lang="en-US" sz="1050" dirty="0"/>
              <a:t>" : "Chicago",</a:t>
            </a:r>
          </a:p>
          <a:p>
            <a:r>
              <a:rPr lang="en-US" sz="1050" dirty="0"/>
              <a:t>               "</a:t>
            </a:r>
            <a:r>
              <a:rPr lang="en-US" sz="1050" dirty="0" err="1"/>
              <a:t>short_name</a:t>
            </a:r>
            <a:r>
              <a:rPr lang="en-US" sz="1050" dirty="0"/>
              <a:t>" : "Chicago",</a:t>
            </a:r>
          </a:p>
          <a:p>
            <a:r>
              <a:rPr lang="en-US" sz="1050" dirty="0"/>
              <a:t>               "types" : [ "administrative_area_level_3", "political" ]</a:t>
            </a:r>
          </a:p>
          <a:p>
            <a:r>
              <a:rPr lang="en-US" sz="1050" dirty="0"/>
              <a:t>            }, </a:t>
            </a:r>
          </a:p>
          <a:p>
            <a:r>
              <a:rPr lang="en-US" sz="1050" dirty="0"/>
              <a:t>            {</a:t>
            </a:r>
          </a:p>
          <a:p>
            <a:r>
              <a:rPr lang="en-US" sz="1050" dirty="0"/>
              <a:t>               "</a:t>
            </a:r>
            <a:r>
              <a:rPr lang="en-US" sz="1050" dirty="0" err="1"/>
              <a:t>long_name</a:t>
            </a:r>
            <a:r>
              <a:rPr lang="en-US" sz="1050" dirty="0"/>
              <a:t>" : "Cook County",</a:t>
            </a:r>
          </a:p>
          <a:p>
            <a:r>
              <a:rPr lang="en-US" sz="1050" dirty="0"/>
              <a:t>               "</a:t>
            </a:r>
            <a:r>
              <a:rPr lang="en-US" sz="1050" dirty="0" err="1"/>
              <a:t>short_name</a:t>
            </a:r>
            <a:r>
              <a:rPr lang="en-US" sz="1050" dirty="0"/>
              <a:t>" : "Cook County",</a:t>
            </a:r>
          </a:p>
          <a:p>
            <a:r>
              <a:rPr lang="en-US" sz="1050" dirty="0"/>
              <a:t>               "types" : [ "administrative_area_level_2", "political" ]</a:t>
            </a:r>
          </a:p>
          <a:p>
            <a:r>
              <a:rPr lang="en-US" sz="1050" dirty="0"/>
              <a:t>            },</a:t>
            </a:r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FBAA66-DAE1-411F-A816-490909C3C33E}"/>
              </a:ext>
            </a:extLst>
          </p:cNvPr>
          <p:cNvSpPr/>
          <p:nvPr/>
        </p:nvSpPr>
        <p:spPr>
          <a:xfrm>
            <a:off x="4724400" y="304800"/>
            <a:ext cx="4191000" cy="7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            {</a:t>
            </a:r>
          </a:p>
          <a:p>
            <a:r>
              <a:rPr lang="en-US" sz="1050" dirty="0"/>
              <a:t>               "</a:t>
            </a:r>
            <a:r>
              <a:rPr lang="en-US" sz="1050" dirty="0" err="1"/>
              <a:t>long_name</a:t>
            </a:r>
            <a:r>
              <a:rPr lang="en-US" sz="1050" dirty="0"/>
              <a:t>" : "Illinois",</a:t>
            </a:r>
          </a:p>
          <a:p>
            <a:r>
              <a:rPr lang="en-US" sz="1050" dirty="0"/>
              <a:t>               "</a:t>
            </a:r>
            <a:r>
              <a:rPr lang="en-US" sz="1050" dirty="0" err="1"/>
              <a:t>short_name</a:t>
            </a:r>
            <a:r>
              <a:rPr lang="en-US" sz="1050" dirty="0"/>
              <a:t>" : "IL",</a:t>
            </a:r>
          </a:p>
          <a:p>
            <a:r>
              <a:rPr lang="en-US" sz="1050" dirty="0"/>
              <a:t>               "types" : [ "administrative_area_level_1", "political" ]</a:t>
            </a:r>
          </a:p>
          <a:p>
            <a:r>
              <a:rPr lang="en-US" sz="1050" dirty="0"/>
              <a:t>            },</a:t>
            </a:r>
          </a:p>
          <a:p>
            <a:r>
              <a:rPr lang="en-US" sz="1050" dirty="0"/>
              <a:t>            {</a:t>
            </a:r>
          </a:p>
          <a:p>
            <a:r>
              <a:rPr lang="en-US" sz="1050" dirty="0"/>
              <a:t>               "</a:t>
            </a:r>
            <a:r>
              <a:rPr lang="en-US" sz="1050" dirty="0" err="1"/>
              <a:t>long_name</a:t>
            </a:r>
            <a:r>
              <a:rPr lang="en-US" sz="1050" dirty="0"/>
              <a:t>" : "United States",</a:t>
            </a:r>
          </a:p>
          <a:p>
            <a:r>
              <a:rPr lang="en-US" sz="1050" dirty="0"/>
              <a:t>               "</a:t>
            </a:r>
            <a:r>
              <a:rPr lang="en-US" sz="1050" dirty="0" err="1"/>
              <a:t>short_name</a:t>
            </a:r>
            <a:r>
              <a:rPr lang="en-US" sz="1050" dirty="0"/>
              <a:t>" : "US",</a:t>
            </a:r>
          </a:p>
          <a:p>
            <a:r>
              <a:rPr lang="en-US" sz="1050" dirty="0"/>
              <a:t>               "types" : [ "country", "political" ]</a:t>
            </a:r>
          </a:p>
          <a:p>
            <a:r>
              <a:rPr lang="en-US" sz="1050" dirty="0"/>
              <a:t>            },</a:t>
            </a:r>
          </a:p>
          <a:p>
            <a:r>
              <a:rPr lang="en-US" sz="1050" dirty="0"/>
              <a:t>            {</a:t>
            </a:r>
          </a:p>
          <a:p>
            <a:r>
              <a:rPr lang="en-US" sz="1050" dirty="0"/>
              <a:t>               "</a:t>
            </a:r>
            <a:r>
              <a:rPr lang="en-US" sz="1050" dirty="0" err="1"/>
              <a:t>long_name</a:t>
            </a:r>
            <a:r>
              <a:rPr lang="en-US" sz="1050" dirty="0"/>
              <a:t>" : "60637",</a:t>
            </a:r>
          </a:p>
          <a:p>
            <a:r>
              <a:rPr lang="en-US" sz="1050" dirty="0"/>
              <a:t>               "</a:t>
            </a:r>
            <a:r>
              <a:rPr lang="en-US" sz="1050" dirty="0" err="1"/>
              <a:t>short_name</a:t>
            </a:r>
            <a:r>
              <a:rPr lang="en-US" sz="1050" dirty="0"/>
              <a:t>" : "60637",</a:t>
            </a:r>
          </a:p>
          <a:p>
            <a:r>
              <a:rPr lang="en-US" sz="1050" dirty="0"/>
              <a:t>               "types" : [ "</a:t>
            </a:r>
            <a:r>
              <a:rPr lang="en-US" sz="1050" dirty="0" err="1"/>
              <a:t>postal_code</a:t>
            </a:r>
            <a:r>
              <a:rPr lang="en-US" sz="1050" dirty="0"/>
              <a:t>" ]</a:t>
            </a:r>
          </a:p>
          <a:p>
            <a:r>
              <a:rPr lang="en-US" sz="1050" dirty="0"/>
              <a:t>            }</a:t>
            </a:r>
          </a:p>
          <a:p>
            <a:r>
              <a:rPr lang="en-US" sz="1050" dirty="0"/>
              <a:t>         ],</a:t>
            </a:r>
          </a:p>
          <a:p>
            <a:r>
              <a:rPr lang="en-US" sz="1050" dirty="0"/>
              <a:t>         "</a:t>
            </a:r>
            <a:r>
              <a:rPr lang="en-US" sz="1050" dirty="0" err="1"/>
              <a:t>formatted_address</a:t>
            </a:r>
            <a:r>
              <a:rPr lang="en-US" sz="1050" dirty="0"/>
              <a:t>" : "5801 S Ellis Ave, Chicago, IL 60637, USA",</a:t>
            </a:r>
          </a:p>
          <a:p>
            <a:r>
              <a:rPr lang="en-US" sz="1050" dirty="0"/>
              <a:t>         "geometry" : {</a:t>
            </a:r>
          </a:p>
          <a:p>
            <a:r>
              <a:rPr lang="en-US" sz="1050" dirty="0"/>
              <a:t>            "location" : {</a:t>
            </a:r>
          </a:p>
          <a:p>
            <a:r>
              <a:rPr lang="en-US" sz="1050" dirty="0"/>
              <a:t>               "</a:t>
            </a:r>
            <a:r>
              <a:rPr lang="en-US" sz="1050" dirty="0" err="1"/>
              <a:t>lat</a:t>
            </a:r>
            <a:r>
              <a:rPr lang="en-US" sz="1050" dirty="0"/>
              <a:t>" : 41.7886079,</a:t>
            </a:r>
          </a:p>
          <a:p>
            <a:r>
              <a:rPr lang="en-US" sz="1050" dirty="0"/>
              <a:t>               "</a:t>
            </a:r>
            <a:r>
              <a:rPr lang="en-US" sz="1050" dirty="0" err="1"/>
              <a:t>lng</a:t>
            </a:r>
            <a:r>
              <a:rPr lang="en-US" sz="1050" dirty="0"/>
              <a:t>" : -87.5987133</a:t>
            </a:r>
          </a:p>
          <a:p>
            <a:r>
              <a:rPr lang="en-US" sz="1050" dirty="0"/>
              <a:t>            },</a:t>
            </a:r>
          </a:p>
          <a:p>
            <a:r>
              <a:rPr lang="en-US" sz="1050" dirty="0"/>
              <a:t>            "</a:t>
            </a:r>
            <a:r>
              <a:rPr lang="en-US" sz="1050" dirty="0" err="1"/>
              <a:t>location_type</a:t>
            </a:r>
            <a:r>
              <a:rPr lang="en-US" sz="1050" dirty="0"/>
              <a:t>" : "ROOFTOP",</a:t>
            </a:r>
          </a:p>
          <a:p>
            <a:r>
              <a:rPr lang="en-US" sz="1050" dirty="0"/>
              <a:t>            "viewport" : {</a:t>
            </a:r>
          </a:p>
          <a:p>
            <a:r>
              <a:rPr lang="en-US" sz="1050" dirty="0"/>
              <a:t>               "northeast" : {</a:t>
            </a:r>
          </a:p>
          <a:p>
            <a:r>
              <a:rPr lang="en-US" sz="1050" dirty="0"/>
              <a:t>                  "</a:t>
            </a:r>
            <a:r>
              <a:rPr lang="en-US" sz="1050" dirty="0" err="1"/>
              <a:t>lat</a:t>
            </a:r>
            <a:r>
              <a:rPr lang="en-US" sz="1050" dirty="0"/>
              <a:t>" : 41.7899568802915,</a:t>
            </a:r>
          </a:p>
          <a:p>
            <a:r>
              <a:rPr lang="en-US" sz="1050" dirty="0"/>
              <a:t>                  "</a:t>
            </a:r>
            <a:r>
              <a:rPr lang="en-US" sz="1050" dirty="0" err="1"/>
              <a:t>lng</a:t>
            </a:r>
            <a:r>
              <a:rPr lang="en-US" sz="1050" dirty="0"/>
              <a:t>" : -87.5973643197085</a:t>
            </a:r>
          </a:p>
          <a:p>
            <a:r>
              <a:rPr lang="en-US" sz="1050" dirty="0"/>
              <a:t>               },</a:t>
            </a:r>
          </a:p>
          <a:p>
            <a:r>
              <a:rPr lang="en-US" sz="1050" dirty="0"/>
              <a:t>               "southwest" : {</a:t>
            </a:r>
          </a:p>
          <a:p>
            <a:r>
              <a:rPr lang="en-US" sz="1050" dirty="0"/>
              <a:t>                  "</a:t>
            </a:r>
            <a:r>
              <a:rPr lang="en-US" sz="1050" dirty="0" err="1"/>
              <a:t>lat</a:t>
            </a:r>
            <a:r>
              <a:rPr lang="en-US" sz="1050" dirty="0"/>
              <a:t>" : 41.7872589197085,</a:t>
            </a:r>
          </a:p>
          <a:p>
            <a:r>
              <a:rPr lang="en-US" sz="1050" dirty="0"/>
              <a:t>                  "</a:t>
            </a:r>
            <a:r>
              <a:rPr lang="en-US" sz="1050" dirty="0" err="1"/>
              <a:t>lng</a:t>
            </a:r>
            <a:r>
              <a:rPr lang="en-US" sz="1050" dirty="0"/>
              <a:t>" : -87.60006228029151</a:t>
            </a:r>
          </a:p>
          <a:p>
            <a:r>
              <a:rPr lang="en-US" sz="1050" dirty="0"/>
              <a:t>               }</a:t>
            </a:r>
          </a:p>
          <a:p>
            <a:r>
              <a:rPr lang="en-US" sz="1050" dirty="0"/>
              <a:t>            }</a:t>
            </a:r>
          </a:p>
          <a:p>
            <a:r>
              <a:rPr lang="en-US" sz="1050" dirty="0"/>
              <a:t>         },</a:t>
            </a:r>
          </a:p>
          <a:p>
            <a:r>
              <a:rPr lang="en-US" sz="1050" dirty="0"/>
              <a:t>         "</a:t>
            </a:r>
            <a:r>
              <a:rPr lang="en-US" sz="1050" dirty="0" err="1"/>
              <a:t>place_id</a:t>
            </a:r>
            <a:r>
              <a:rPr lang="en-US" sz="1050" dirty="0"/>
              <a:t>" : "ChIJRUhmExYpDogRyvXSAM9lf18",</a:t>
            </a:r>
          </a:p>
          <a:p>
            <a:r>
              <a:rPr lang="en-US" sz="1050" dirty="0"/>
              <a:t>         "</a:t>
            </a:r>
            <a:r>
              <a:rPr lang="en-US" sz="1050" dirty="0" err="1"/>
              <a:t>plus_code</a:t>
            </a:r>
            <a:r>
              <a:rPr lang="en-US" sz="1050" dirty="0"/>
              <a:t>" : {</a:t>
            </a:r>
          </a:p>
          <a:p>
            <a:r>
              <a:rPr lang="en-US" sz="1050" dirty="0"/>
              <a:t>            "</a:t>
            </a:r>
            <a:r>
              <a:rPr lang="en-US" sz="1050" dirty="0" err="1"/>
              <a:t>compound_code</a:t>
            </a:r>
            <a:r>
              <a:rPr lang="en-US" sz="1050" dirty="0"/>
              <a:t>" : "QCQ2+CG Chicago, Illinois, United States",</a:t>
            </a:r>
          </a:p>
          <a:p>
            <a:r>
              <a:rPr lang="en-US" sz="1050" dirty="0"/>
              <a:t>            "</a:t>
            </a:r>
            <a:r>
              <a:rPr lang="en-US" sz="1050" dirty="0" err="1"/>
              <a:t>global_code</a:t>
            </a:r>
            <a:r>
              <a:rPr lang="en-US" sz="1050" dirty="0"/>
              <a:t>" : "86HJQCQ2+CG"</a:t>
            </a:r>
          </a:p>
          <a:p>
            <a:r>
              <a:rPr lang="en-US" sz="1050" dirty="0"/>
              <a:t>         },</a:t>
            </a:r>
          </a:p>
          <a:p>
            <a:r>
              <a:rPr lang="en-US" sz="1050" dirty="0"/>
              <a:t>         "types" : [ "establishment", "</a:t>
            </a:r>
            <a:r>
              <a:rPr lang="en-US" sz="1050" dirty="0" err="1"/>
              <a:t>point_of_interest</a:t>
            </a:r>
            <a:r>
              <a:rPr lang="en-US" sz="1050" dirty="0"/>
              <a:t>", "university" ]</a:t>
            </a:r>
          </a:p>
          <a:p>
            <a:r>
              <a:rPr lang="en-US" sz="1050" dirty="0"/>
              <a:t>      }</a:t>
            </a:r>
          </a:p>
          <a:p>
            <a:r>
              <a:rPr lang="en-US" sz="1050" dirty="0"/>
              <a:t>   ],</a:t>
            </a:r>
          </a:p>
          <a:p>
            <a:r>
              <a:rPr lang="en-US" sz="1050" dirty="0"/>
              <a:t>   "status" : "OK"</a:t>
            </a:r>
          </a:p>
          <a:p>
            <a:r>
              <a:rPr lang="en-US" sz="105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088523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88162E-2C70-48E5-9915-695F9CA3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Geocoding Error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0676DE-E911-4F45-86B2-ABCAD1D3B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2" y="1219200"/>
            <a:ext cx="7926387" cy="568325"/>
          </a:xfrm>
        </p:spPr>
        <p:txBody>
          <a:bodyPr/>
          <a:lstStyle/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Gill Sans MT" panose="020B0502020104020203" pitchFamily="34" charset="0"/>
              </a:rPr>
              <a:t>S Western Ave is one-way street (the green triangles for </a:t>
            </a:r>
            <a:r>
              <a:rPr lang="en-US" sz="1600" dirty="0" err="1">
                <a:latin typeface="Gill Sans MT" panose="020B0502020104020203" pitchFamily="34" charset="0"/>
              </a:rPr>
              <a:t>blvd</a:t>
            </a:r>
            <a:r>
              <a:rPr lang="en-US" sz="1600" dirty="0">
                <a:latin typeface="Gill Sans MT" panose="020B0502020104020203" pitchFamily="34" charset="0"/>
              </a:rPr>
              <a:t> are on the wrong side)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Gill Sans MT" panose="020B0502020104020203" pitchFamily="34" charset="0"/>
              <a:ea typeface="Calibri" panose="020F050202020403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5EFB67D-6138-48ED-B15F-90125739D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052162"/>
            <a:ext cx="4467220" cy="223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8129" name="img81882" descr="cid:856fb22f-0147-4561-bff8-b7e84afe041c">
            <a:extLst>
              <a:ext uri="{FF2B5EF4-FFF2-40B4-BE49-F238E27FC236}">
                <a16:creationId xmlns:a16="http://schemas.microsoft.com/office/drawing/2014/main" id="{85538EE0-7203-4C09-929B-A7CCB1FBA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27" y="2163842"/>
            <a:ext cx="7501196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F7899A-826C-447E-BA4E-1A4DE802B4C2}"/>
              </a:ext>
            </a:extLst>
          </p:cNvPr>
          <p:cNvSpPr/>
          <p:nvPr/>
        </p:nvSpPr>
        <p:spPr>
          <a:xfrm>
            <a:off x="455613" y="1166843"/>
            <a:ext cx="6402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DD0307-2EAE-4158-BF35-A3928236CAC5}"/>
              </a:ext>
            </a:extLst>
          </p:cNvPr>
          <p:cNvSpPr/>
          <p:nvPr/>
        </p:nvSpPr>
        <p:spPr>
          <a:xfrm>
            <a:off x="379412" y="6133147"/>
            <a:ext cx="838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accent1"/>
                </a:solidFill>
                <a:ea typeface="Calibri" panose="020F0502020204030204" pitchFamily="34" charset="0"/>
              </a:rPr>
              <a:t>Red rectangles  </a:t>
            </a:r>
            <a:r>
              <a:rPr lang="en-US" sz="2000" dirty="0">
                <a:ea typeface="Calibri" panose="020F0502020204030204" pitchFamily="34" charset="0"/>
              </a:rPr>
              <a:t>- street map premium      </a:t>
            </a:r>
            <a:r>
              <a:rPr lang="en-US" sz="2000" b="1" dirty="0">
                <a:solidFill>
                  <a:srgbClr val="008000"/>
                </a:solidFill>
                <a:ea typeface="Calibri" panose="020F0502020204030204" pitchFamily="34" charset="0"/>
              </a:rPr>
              <a:t>Green triangles </a:t>
            </a:r>
            <a:r>
              <a:rPr lang="en-US" sz="2000" dirty="0">
                <a:ea typeface="Calibri" panose="020F0502020204030204" pitchFamily="34" charset="0"/>
              </a:rPr>
              <a:t>- ESRI world geocoder</a:t>
            </a:r>
            <a:endParaRPr lang="en-US" sz="1800" dirty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1431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30482-59FC-4A33-A491-53E6EBCAE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Geocoding Error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5418D8-78F2-40E2-8E8B-97EB89A0C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3" y="1027112"/>
            <a:ext cx="7910512" cy="4273550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Gill Sans MT" panose="020B0502020104020203" pitchFamily="34" charset="0"/>
                <a:ea typeface="Calibri" panose="020F0502020204030204" pitchFamily="34" charset="0"/>
              </a:rPr>
              <a:t>ESRI world locator could not locate W 43rd St.</a:t>
            </a:r>
          </a:p>
        </p:txBody>
      </p:sp>
      <p:pic>
        <p:nvPicPr>
          <p:cNvPr id="49154" name="img80296" descr="db060bbc-e7c9-4a9e-8011-014e38c668be">
            <a:extLst>
              <a:ext uri="{FF2B5EF4-FFF2-40B4-BE49-F238E27FC236}">
                <a16:creationId xmlns:a16="http://schemas.microsoft.com/office/drawing/2014/main" id="{F40214B1-4BB8-40C5-94EB-B00DEBB9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95412"/>
            <a:ext cx="7882898" cy="508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AF3C64-5967-4B2C-9F24-A305809696A8}"/>
              </a:ext>
            </a:extLst>
          </p:cNvPr>
          <p:cNvSpPr/>
          <p:nvPr/>
        </p:nvSpPr>
        <p:spPr>
          <a:xfrm>
            <a:off x="152400" y="6416744"/>
            <a:ext cx="9296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accent1"/>
                </a:solidFill>
                <a:ea typeface="Calibri" panose="020F0502020204030204" pitchFamily="34" charset="0"/>
              </a:rPr>
              <a:t>Red rectangles  </a:t>
            </a:r>
            <a:r>
              <a:rPr lang="en-US" sz="2000" dirty="0">
                <a:ea typeface="Calibri" panose="020F0502020204030204" pitchFamily="34" charset="0"/>
              </a:rPr>
              <a:t>- street map premium      </a:t>
            </a:r>
            <a:r>
              <a:rPr lang="en-US" sz="2000" b="1" dirty="0">
                <a:solidFill>
                  <a:srgbClr val="008000"/>
                </a:solidFill>
                <a:ea typeface="Calibri" panose="020F0502020204030204" pitchFamily="34" charset="0"/>
              </a:rPr>
              <a:t>Green triangles </a:t>
            </a:r>
            <a:r>
              <a:rPr lang="en-US" sz="2000" dirty="0">
                <a:ea typeface="Calibri" panose="020F0502020204030204" pitchFamily="34" charset="0"/>
              </a:rPr>
              <a:t>- ESRI world geocoder</a:t>
            </a:r>
            <a:endParaRPr lang="en-US" sz="1800" dirty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74994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AE3539F5-B93C-48F2-8332-08A01A6724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ill Sans MT" panose="020B0502020104020203" pitchFamily="34" charset="0"/>
              </a:rPr>
              <a:t>Final Note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61D1B156-1B2B-49C5-AC29-5E68D01A30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Gill Sans MT" panose="020B0502020104020203" pitchFamily="34" charset="0"/>
              </a:rPr>
              <a:t>Address matching based on the Linear Interpolation rule is not 100 percent correct.</a:t>
            </a:r>
          </a:p>
          <a:p>
            <a:r>
              <a:rPr lang="en-US" altLang="en-US" dirty="0">
                <a:latin typeface="Gill Sans MT" panose="020B0502020104020203" pitchFamily="34" charset="0"/>
              </a:rPr>
              <a:t>However, this is the most widely accepted approach (practical and efficient) for GIS geocoding.</a:t>
            </a:r>
          </a:p>
          <a:p>
            <a:r>
              <a:rPr lang="en-US" altLang="en-US" dirty="0">
                <a:latin typeface="Gill Sans MT" panose="020B0502020104020203" pitchFamily="34" charset="0"/>
              </a:rPr>
              <a:t>Same as in MapQuest and Google Maps and other cloud based.</a:t>
            </a:r>
          </a:p>
        </p:txBody>
      </p:sp>
    </p:spTree>
    <p:extLst>
      <p:ext uri="{BB962C8B-B14F-4D97-AF65-F5344CB8AC3E}">
        <p14:creationId xmlns:p14="http://schemas.microsoft.com/office/powerpoint/2010/main" val="145831502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222CA-8599-4ED2-B744-840A4C0B2A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Hands On 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3B810B3-E8DC-404E-BDAF-03D123200E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R Script</a:t>
            </a:r>
          </a:p>
        </p:txBody>
      </p:sp>
    </p:spTree>
    <p:extLst>
      <p:ext uri="{BB962C8B-B14F-4D97-AF65-F5344CB8AC3E}">
        <p14:creationId xmlns:p14="http://schemas.microsoft.com/office/powerpoint/2010/main" val="233000891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222CA-8599-4ED2-B744-840A4C0B2A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Hands On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3B810B3-E8DC-404E-BDAF-03D123200E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Geocoding in Midway cluster</a:t>
            </a:r>
          </a:p>
        </p:txBody>
      </p:sp>
    </p:spTree>
    <p:extLst>
      <p:ext uri="{BB962C8B-B14F-4D97-AF65-F5344CB8AC3E}">
        <p14:creationId xmlns:p14="http://schemas.microsoft.com/office/powerpoint/2010/main" val="90886466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2D2FE-C78B-4CD6-A222-E39AA5CF31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Python on ArcGIS Server for Linux runs a Windows version of Python under Wine. 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</a:rPr>
              <a:t>Start the ArcGIS Python console with: /home/&lt;user&gt;/</a:t>
            </a:r>
            <a:r>
              <a:rPr lang="en-US" dirty="0" err="1">
                <a:latin typeface="Gill Sans MT" panose="020B0502020104020203" pitchFamily="34" charset="0"/>
              </a:rPr>
              <a:t>arcgis</a:t>
            </a:r>
            <a:r>
              <a:rPr lang="en-US" dirty="0">
                <a:latin typeface="Gill Sans MT" panose="020B0502020104020203" pitchFamily="34" charset="0"/>
              </a:rPr>
              <a:t>/server/tools/python 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</a:rPr>
              <a:t>#Or, use Anaconda3 2019.03 module </a:t>
            </a:r>
          </a:p>
          <a:p>
            <a:r>
              <a:rPr lang="en-US" dirty="0">
                <a:latin typeface="Gill Sans MT" panose="020B0502020104020203" pitchFamily="34" charset="0"/>
              </a:rPr>
              <a:t>module load Anaconda3/2019.03 </a:t>
            </a:r>
          </a:p>
          <a:p>
            <a:r>
              <a:rPr lang="en-US" dirty="0">
                <a:latin typeface="Gill Sans MT" panose="020B0502020104020203" pitchFamily="34" charset="0"/>
              </a:rPr>
              <a:t>source activate </a:t>
            </a:r>
            <a:r>
              <a:rPr lang="en-US" dirty="0" err="1">
                <a:latin typeface="Gill Sans MT" panose="020B0502020104020203" pitchFamily="34" charset="0"/>
              </a:rPr>
              <a:t>arcpy</a:t>
            </a:r>
            <a:endParaRPr lang="en-US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85890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0DC74C-421F-496E-BA9A-0625CE2AD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534400" cy="568325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Navigate to</a:t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en-US" dirty="0">
                <a:latin typeface="Gill Sans MT" panose="020B0502020104020203" pitchFamily="34" charset="0"/>
              </a:rPr>
              <a:t>/scratch/midway2/</a:t>
            </a:r>
            <a:r>
              <a:rPr lang="en-US" dirty="0" err="1">
                <a:latin typeface="Gill Sans MT" panose="020B0502020104020203" pitchFamily="34" charset="0"/>
              </a:rPr>
              <a:t>rcc</a:t>
            </a:r>
            <a:r>
              <a:rPr lang="en-US" dirty="0">
                <a:latin typeface="Gill Sans MT" panose="020B0502020104020203" pitchFamily="34" charset="0"/>
              </a:rPr>
              <a:t>/project2/incoming/geocoding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45AB0D-7616-4E73-95F1-F5BB274CC7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>
                <a:latin typeface="Gill Sans MT" panose="020B0502020104020203" pitchFamily="34" charset="0"/>
              </a:rPr>
              <a:t>Script:geocode_script.py</a:t>
            </a:r>
            <a:endParaRPr lang="en-US" dirty="0">
              <a:latin typeface="Gill Sans MT" panose="020B0502020104020203" pitchFamily="34" charset="0"/>
            </a:endParaRPr>
          </a:p>
          <a:p>
            <a:endParaRPr lang="en-US" dirty="0"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</a:rPr>
              <a:t># Change the parameter values:</a:t>
            </a:r>
          </a:p>
          <a:p>
            <a:r>
              <a:rPr lang="en-US" dirty="0">
                <a:latin typeface="Gill Sans MT" panose="020B0502020104020203" pitchFamily="34" charset="0"/>
              </a:rPr>
              <a:t>#  1: </a:t>
            </a:r>
            <a:r>
              <a:rPr lang="en-US" dirty="0" err="1">
                <a:latin typeface="Gill Sans MT" panose="020B0502020104020203" pitchFamily="34" charset="0"/>
              </a:rPr>
              <a:t>address_table</a:t>
            </a:r>
            <a:r>
              <a:rPr lang="en-US" dirty="0">
                <a:latin typeface="Gill Sans MT" panose="020B0502020104020203" pitchFamily="34" charset="0"/>
              </a:rPr>
              <a:t> to geocode</a:t>
            </a:r>
          </a:p>
          <a:p>
            <a:r>
              <a:rPr lang="en-US" dirty="0">
                <a:latin typeface="Gill Sans MT" panose="020B0502020104020203" pitchFamily="34" charset="0"/>
              </a:rPr>
              <a:t>#  2: column header matching Address to Street address, City to city, county to county, and so on</a:t>
            </a:r>
          </a:p>
          <a:p>
            <a:r>
              <a:rPr lang="en-US" dirty="0">
                <a:latin typeface="Gill Sans MT" panose="020B0502020104020203" pitchFamily="34" charset="0"/>
              </a:rPr>
              <a:t>#  3: output file</a:t>
            </a:r>
          </a:p>
        </p:txBody>
      </p:sp>
    </p:spTree>
    <p:extLst>
      <p:ext uri="{BB962C8B-B14F-4D97-AF65-F5344CB8AC3E}">
        <p14:creationId xmlns:p14="http://schemas.microsoft.com/office/powerpoint/2010/main" val="220778923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BF7F3-B026-4E5C-8022-1CCEAD579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400" y="1447800"/>
            <a:ext cx="8915400" cy="4349750"/>
          </a:xfrm>
        </p:spPr>
        <p:txBody>
          <a:bodyPr/>
          <a:lstStyle/>
          <a:p>
            <a:r>
              <a:rPr lang="en-US" sz="1400" dirty="0">
                <a:latin typeface="Gill Sans MT" panose="020B0502020104020203" pitchFamily="34" charset="0"/>
              </a:rPr>
              <a:t>import </a:t>
            </a:r>
            <a:r>
              <a:rPr lang="en-US" sz="1400" dirty="0" err="1">
                <a:latin typeface="Gill Sans MT" panose="020B0502020104020203" pitchFamily="34" charset="0"/>
              </a:rPr>
              <a:t>arcpy</a:t>
            </a:r>
            <a:endParaRPr lang="en-US" sz="1400" dirty="0">
              <a:latin typeface="Gill Sans MT" panose="020B0502020104020203" pitchFamily="34" charset="0"/>
            </a:endParaRPr>
          </a:p>
          <a:p>
            <a:endParaRPr lang="en-US" sz="1400" dirty="0">
              <a:latin typeface="Gill Sans MT" panose="020B0502020104020203" pitchFamily="34" charset="0"/>
            </a:endParaRPr>
          </a:p>
          <a:p>
            <a:r>
              <a:rPr lang="en-US" sz="1400" dirty="0" err="1">
                <a:latin typeface="Gill Sans MT" panose="020B0502020104020203" pitchFamily="34" charset="0"/>
              </a:rPr>
              <a:t>address_table</a:t>
            </a:r>
            <a:r>
              <a:rPr lang="en-US" sz="1400" dirty="0">
                <a:latin typeface="Gill Sans MT" panose="020B0502020104020203" pitchFamily="34" charset="0"/>
              </a:rPr>
              <a:t>="\\scratch\\midway2\\rcc\\project2\\incoming\\geocoding\\ChicagoLeadTest.csv"</a:t>
            </a:r>
          </a:p>
          <a:p>
            <a:r>
              <a:rPr lang="en-US" sz="1400" dirty="0" err="1">
                <a:latin typeface="Gill Sans MT" panose="020B0502020104020203" pitchFamily="34" charset="0"/>
              </a:rPr>
              <a:t>address_fields</a:t>
            </a:r>
            <a:r>
              <a:rPr lang="en-US" sz="1400" dirty="0">
                <a:latin typeface="Gill Sans MT" panose="020B0502020104020203" pitchFamily="34" charset="0"/>
              </a:rPr>
              <a:t> = "Address </a:t>
            </a:r>
            <a:r>
              <a:rPr lang="en-US" sz="1400" dirty="0" err="1">
                <a:latin typeface="Gill Sans MT" panose="020B0502020104020203" pitchFamily="34" charset="0"/>
              </a:rPr>
              <a:t>Address</a:t>
            </a:r>
            <a:r>
              <a:rPr lang="en-US" sz="1400" dirty="0">
                <a:latin typeface="Gill Sans MT" panose="020B0502020104020203" pitchFamily="34" charset="0"/>
              </a:rPr>
              <a:t> ;City </a:t>
            </a:r>
            <a:r>
              <a:rPr lang="en-US" sz="1400" dirty="0" err="1">
                <a:latin typeface="Gill Sans MT" panose="020B0502020104020203" pitchFamily="34" charset="0"/>
              </a:rPr>
              <a:t>City;State</a:t>
            </a:r>
            <a:r>
              <a:rPr lang="en-US" sz="1400" dirty="0">
                <a:latin typeface="Gill Sans MT" panose="020B0502020104020203" pitchFamily="34" charset="0"/>
              </a:rPr>
              <a:t> State; </a:t>
            </a:r>
            <a:r>
              <a:rPr lang="en-US" sz="1400" dirty="0" err="1">
                <a:latin typeface="Gill Sans MT" panose="020B0502020104020203" pitchFamily="34" charset="0"/>
              </a:rPr>
              <a:t>ZIP_Code</a:t>
            </a:r>
            <a:r>
              <a:rPr lang="en-US" sz="1400" dirty="0">
                <a:latin typeface="Gill Sans MT" panose="020B0502020104020203" pitchFamily="34" charset="0"/>
              </a:rPr>
              <a:t> Postal"</a:t>
            </a:r>
          </a:p>
          <a:p>
            <a:r>
              <a:rPr lang="en-US" sz="1400" dirty="0" err="1">
                <a:latin typeface="Gill Sans MT" panose="020B0502020104020203" pitchFamily="34" charset="0"/>
              </a:rPr>
              <a:t>geocode_result</a:t>
            </a:r>
            <a:r>
              <a:rPr lang="en-US" sz="1400" dirty="0">
                <a:latin typeface="Gill Sans MT" panose="020B0502020104020203" pitchFamily="34" charset="0"/>
              </a:rPr>
              <a:t> = "\\home\\pnsinha\\geocode_result"</a:t>
            </a:r>
          </a:p>
          <a:p>
            <a:endParaRPr lang="en-US" sz="1400" dirty="0">
              <a:latin typeface="Gill Sans MT" panose="020B0502020104020203" pitchFamily="34" charset="0"/>
            </a:endParaRPr>
          </a:p>
          <a:p>
            <a:r>
              <a:rPr lang="en-US" sz="1400" dirty="0" err="1">
                <a:latin typeface="Gill Sans MT" panose="020B0502020104020203" pitchFamily="34" charset="0"/>
              </a:rPr>
              <a:t>address_locator</a:t>
            </a:r>
            <a:r>
              <a:rPr lang="en-US" sz="1400" dirty="0">
                <a:latin typeface="Gill Sans MT" panose="020B0502020104020203" pitchFamily="34" charset="0"/>
              </a:rPr>
              <a:t> = "\\scratch\\midway2\\rcc\\project2\\incoming\\geocoding\\Geocoding_Data\\USA_LocalComposite"</a:t>
            </a:r>
          </a:p>
          <a:p>
            <a:endParaRPr lang="en-US" sz="1400" dirty="0">
              <a:latin typeface="Gill Sans MT" panose="020B0502020104020203" pitchFamily="34" charset="0"/>
            </a:endParaRPr>
          </a:p>
          <a:p>
            <a:endParaRPr lang="en-US" sz="1400" dirty="0">
              <a:latin typeface="Gill Sans MT" panose="020B0502020104020203" pitchFamily="34" charset="0"/>
            </a:endParaRPr>
          </a:p>
          <a:p>
            <a:r>
              <a:rPr lang="en-US" sz="1400" dirty="0">
                <a:latin typeface="Gill Sans MT" panose="020B0502020104020203" pitchFamily="34" charset="0"/>
              </a:rPr>
              <a:t># Process: Geocode Addresses</a:t>
            </a:r>
          </a:p>
          <a:p>
            <a:r>
              <a:rPr lang="en-US" sz="1400" b="1" dirty="0" err="1">
                <a:latin typeface="Gill Sans MT" panose="020B0502020104020203" pitchFamily="34" charset="0"/>
              </a:rPr>
              <a:t>arcpy.GeocodeAddresses_geocoding</a:t>
            </a:r>
            <a:r>
              <a:rPr lang="en-US" sz="1400" b="1" dirty="0">
                <a:latin typeface="Gill Sans MT" panose="020B0502020104020203" pitchFamily="34" charset="0"/>
              </a:rPr>
              <a:t>(</a:t>
            </a:r>
            <a:r>
              <a:rPr lang="en-US" sz="1400" b="1" dirty="0" err="1">
                <a:latin typeface="Gill Sans MT" panose="020B0502020104020203" pitchFamily="34" charset="0"/>
              </a:rPr>
              <a:t>address_table</a:t>
            </a:r>
            <a:r>
              <a:rPr lang="en-US" sz="1400" b="1" dirty="0">
                <a:latin typeface="Gill Sans MT" panose="020B0502020104020203" pitchFamily="34" charset="0"/>
              </a:rPr>
              <a:t>, </a:t>
            </a:r>
            <a:r>
              <a:rPr lang="en-US" sz="1400" b="1" dirty="0" err="1">
                <a:latin typeface="Gill Sans MT" panose="020B0502020104020203" pitchFamily="34" charset="0"/>
              </a:rPr>
              <a:t>address_locator</a:t>
            </a:r>
            <a:r>
              <a:rPr lang="en-US" sz="1400" b="1" dirty="0">
                <a:latin typeface="Gill Sans MT" panose="020B0502020104020203" pitchFamily="34" charset="0"/>
              </a:rPr>
              <a:t>, </a:t>
            </a:r>
            <a:r>
              <a:rPr lang="en-US" sz="1400" b="1" dirty="0" err="1">
                <a:latin typeface="Gill Sans MT" panose="020B0502020104020203" pitchFamily="34" charset="0"/>
              </a:rPr>
              <a:t>address_fields</a:t>
            </a:r>
            <a:r>
              <a:rPr lang="en-US" sz="1400" b="1" dirty="0">
                <a:latin typeface="Gill Sans MT" panose="020B0502020104020203" pitchFamily="34" charset="0"/>
              </a:rPr>
              <a:t>, </a:t>
            </a:r>
            <a:r>
              <a:rPr lang="en-US" sz="1400" b="1" dirty="0" err="1">
                <a:latin typeface="Gill Sans MT" panose="020B0502020104020203" pitchFamily="34" charset="0"/>
              </a:rPr>
              <a:t>geocode_result</a:t>
            </a:r>
            <a:r>
              <a:rPr lang="en-US" sz="1400" b="1" dirty="0">
                <a:latin typeface="Gill Sans MT" panose="020B0502020104020203" pitchFamily="34" charset="0"/>
              </a:rPr>
              <a:t>, 'STATIC')</a:t>
            </a:r>
          </a:p>
        </p:txBody>
      </p:sp>
    </p:spTree>
    <p:extLst>
      <p:ext uri="{BB962C8B-B14F-4D97-AF65-F5344CB8AC3E}">
        <p14:creationId xmlns:p14="http://schemas.microsoft.com/office/powerpoint/2010/main" val="230532795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17FBD9-99B6-4F94-B321-526CFC48B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7543800" cy="2133600"/>
          </a:xfrm>
        </p:spPr>
        <p:txBody>
          <a:bodyPr wrap="square" anchor="b">
            <a:normAutofit/>
          </a:bodyPr>
          <a:lstStyle/>
          <a:p>
            <a:pPr>
              <a:defRPr/>
            </a:pPr>
            <a:r>
              <a:rPr lang="en-US">
                <a:latin typeface="Gill Sans MT" panose="020B0502020104020203" pitchFamily="34" charset="0"/>
              </a:rPr>
              <a:t>Questions?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C96CDF-F595-48F1-A418-C58E975D1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1" y="3886200"/>
            <a:ext cx="7620000" cy="1752600"/>
          </a:xfrm>
        </p:spPr>
        <p:txBody>
          <a:bodyPr wrap="square" anchor="t">
            <a:normAutofit/>
          </a:bodyPr>
          <a:lstStyle/>
          <a:p>
            <a:r>
              <a:rPr lang="en-US" dirty="0">
                <a:latin typeface="Gill Sans MT" panose="020B0502020104020203" pitchFamily="34" charset="0"/>
                <a:hlinkClick r:id="rId3"/>
              </a:rPr>
              <a:t>gis@uchicago.edu</a:t>
            </a:r>
            <a:endParaRPr lang="en-US" dirty="0">
              <a:latin typeface="Gill Sans MT" panose="020B0502020104020203" pitchFamily="34" charset="0"/>
            </a:endParaRPr>
          </a:p>
          <a:p>
            <a:r>
              <a:rPr lang="en-US" dirty="0">
                <a:latin typeface="Gill Sans MT" panose="020B0502020104020203" pitchFamily="34" charset="0"/>
                <a:hlinkClick r:id="rId4"/>
              </a:rPr>
              <a:t>gis-help@rcc.uchicago.edu</a:t>
            </a:r>
            <a:r>
              <a:rPr lang="en-US" dirty="0">
                <a:latin typeface="Gill Sans MT" panose="020B05020201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426387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34E8602C-0DDE-4B3D-A2A5-83176E2E3A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Gill Sans MT" panose="020B0502020104020203" pitchFamily="34" charset="0"/>
              </a:rPr>
              <a:t>TIGER Basics</a:t>
            </a:r>
          </a:p>
        </p:txBody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D1162CD6-38B7-4CF1-893B-CD5C0F811A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5612" y="1066800"/>
            <a:ext cx="8383587" cy="1972491"/>
          </a:xfrm>
        </p:spPr>
        <p:txBody>
          <a:bodyPr/>
          <a:lstStyle/>
          <a:p>
            <a:pPr lvl="1"/>
            <a:r>
              <a:rPr lang="en-US" altLang="en-US" sz="2000" dirty="0">
                <a:latin typeface="Gill Sans MT" panose="020B0502020104020203" pitchFamily="34" charset="0"/>
              </a:rPr>
              <a:t>A system for recording the location of geographic features associated with U.S. Census. </a:t>
            </a:r>
          </a:p>
          <a:p>
            <a:pPr lvl="1"/>
            <a:r>
              <a:rPr lang="en-US" altLang="en-US" sz="2000" dirty="0">
                <a:latin typeface="Gill Sans MT" panose="020B0502020104020203" pitchFamily="34" charset="0"/>
              </a:rPr>
              <a:t>The system includes the location and attributes of census related point, line and area features. </a:t>
            </a:r>
            <a:endParaRPr lang="en-US" altLang="en-US" sz="2400" dirty="0">
              <a:latin typeface="Gill Sans MT" panose="020B0502020104020203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11F85F1-A3F9-443B-8BE5-F2FA2B78D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12" y="2438400"/>
            <a:ext cx="8226425" cy="3154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685800" algn="l" rtl="0" eaLnBrk="0" fontAlgn="base" hangingPunct="0">
              <a:lnSpc>
                <a:spcPts val="2700"/>
              </a:lnSpc>
              <a:spcBef>
                <a:spcPct val="20000"/>
              </a:spcBef>
              <a:spcAft>
                <a:spcPct val="0"/>
              </a:spcAft>
              <a:defRPr sz="1800">
                <a:solidFill>
                  <a:srgbClr val="000000"/>
                </a:solidFill>
                <a:latin typeface="Lato Regular"/>
                <a:ea typeface="MS PGothic" pitchFamily="34" charset="-128"/>
                <a:cs typeface="Lato Regular"/>
              </a:defRPr>
            </a:lvl1pPr>
            <a:lvl2pPr marL="465138" indent="-190500" algn="l" rtl="0" eaLnBrk="0" fontAlgn="base" hangingPunct="0">
              <a:lnSpc>
                <a:spcPts val="2125"/>
              </a:lnSpc>
              <a:spcBef>
                <a:spcPts val="988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rgbClr val="8F8F8D"/>
                </a:solidFill>
                <a:latin typeface="Lato Regular"/>
                <a:ea typeface="MS PGothic" pitchFamily="34" charset="-128"/>
                <a:cs typeface="Lato Regular"/>
              </a:defRPr>
            </a:lvl2pPr>
            <a:lvl3pPr marL="885825" indent="-136525" algn="l" rtl="0" eaLnBrk="0" fontAlgn="base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solidFill>
                  <a:srgbClr val="8F8F8D"/>
                </a:solidFill>
                <a:latin typeface="Lato Regular"/>
                <a:ea typeface="MS PGothic" pitchFamily="34" charset="-128"/>
                <a:cs typeface="Lato Regular"/>
              </a:defRPr>
            </a:lvl3pPr>
            <a:lvl4pPr marL="1141413" indent="-209550" algn="l" rtl="0" eaLnBrk="0" fontAlgn="base" hangingPunct="0">
              <a:lnSpc>
                <a:spcPct val="8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/>
                <a:ea typeface="MS PGothic" pitchFamily="34" charset="-128"/>
                <a:cs typeface="Lato Regular"/>
              </a:defRPr>
            </a:lvl4pPr>
            <a:lvl5pPr marL="1370013" indent="-1714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1400">
                <a:solidFill>
                  <a:srgbClr val="8F8F8D"/>
                </a:solidFill>
                <a:latin typeface="Lato Regular"/>
                <a:ea typeface="MS PGothic" pitchFamily="34" charset="-128"/>
                <a:cs typeface="Lato Regular"/>
              </a:defRPr>
            </a:lvl5pPr>
            <a:lvl6pPr marL="2514600" indent="-228600" algn="l" rtl="0" fontAlgn="base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en-US" kern="0" dirty="0">
                <a:latin typeface="Gill Sans MT" panose="020B0502020104020203" pitchFamily="34" charset="0"/>
              </a:rPr>
              <a:t>What information is stored?</a:t>
            </a:r>
          </a:p>
          <a:p>
            <a:pPr lvl="2"/>
            <a:r>
              <a:rPr lang="en-US" altLang="en-US" kern="0" dirty="0">
                <a:latin typeface="Gill Sans MT" panose="020B0502020104020203" pitchFamily="34" charset="0"/>
              </a:rPr>
              <a:t>Census Feature Class Codes (CFCC) </a:t>
            </a:r>
          </a:p>
          <a:p>
            <a:pPr lvl="3"/>
            <a:r>
              <a:rPr lang="en-US" altLang="en-US" kern="0" dirty="0">
                <a:latin typeface="Gill Sans MT" panose="020B0502020104020203" pitchFamily="34" charset="0"/>
              </a:rPr>
              <a:t>Road = A, Transport terminal = D</a:t>
            </a:r>
          </a:p>
          <a:p>
            <a:pPr lvl="2"/>
            <a:r>
              <a:rPr lang="en-US" altLang="en-US" kern="0" dirty="0">
                <a:latin typeface="Gill Sans MT" panose="020B0502020104020203" pitchFamily="34" charset="0"/>
              </a:rPr>
              <a:t>Census geography (Federal Information Processing Standard- FIPS)</a:t>
            </a:r>
          </a:p>
          <a:p>
            <a:pPr lvl="3"/>
            <a:r>
              <a:rPr lang="en-US" altLang="en-US" kern="0" dirty="0">
                <a:latin typeface="Gill Sans MT" panose="020B0502020104020203" pitchFamily="34" charset="0"/>
              </a:rPr>
              <a:t>E.g. State, county, census tract</a:t>
            </a:r>
          </a:p>
          <a:p>
            <a:pPr lvl="2"/>
            <a:r>
              <a:rPr lang="en-US" altLang="en-US" kern="0" dirty="0">
                <a:latin typeface="Gill Sans MT" panose="020B0502020104020203" pitchFamily="34" charset="0"/>
              </a:rPr>
              <a:t>Feature name</a:t>
            </a:r>
          </a:p>
          <a:p>
            <a:pPr lvl="2"/>
            <a:r>
              <a:rPr lang="en-US" altLang="en-US" kern="0" dirty="0">
                <a:latin typeface="Gill Sans MT" panose="020B0502020104020203" pitchFamily="34" charset="0"/>
              </a:rPr>
              <a:t>Address range </a:t>
            </a:r>
          </a:p>
          <a:p>
            <a:pPr lvl="2"/>
            <a:r>
              <a:rPr lang="en-US" altLang="en-US" kern="0" dirty="0">
                <a:latin typeface="Gill Sans MT" panose="020B0502020104020203" pitchFamily="34" charset="0"/>
              </a:rPr>
              <a:t>Source material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71EC4411-FD3A-4F92-BC46-9335DDB31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4827588"/>
            <a:ext cx="8801100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075920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E7467F5D-74B9-4167-AA15-C4E99C46B2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ill Sans MT" panose="020B0502020104020203" pitchFamily="34" charset="0"/>
              </a:rPr>
              <a:t>Geocoding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E2D7618-621A-4BCD-B062-C90CC7E839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Gill Sans MT" panose="020B0502020104020203" pitchFamily="34" charset="0"/>
              </a:rPr>
              <a:t>The process of finding the location of an address on a map.</a:t>
            </a:r>
          </a:p>
          <a:p>
            <a:r>
              <a:rPr lang="en-US" altLang="en-US" dirty="0">
                <a:latin typeface="Gill Sans MT" panose="020B0502020104020203" pitchFamily="34" charset="0"/>
              </a:rPr>
              <a:t>The location can be a pair of (X, Y) coordinate or a street address, postal delivery location, or building. </a:t>
            </a:r>
          </a:p>
          <a:p>
            <a:pPr lvl="1"/>
            <a:r>
              <a:rPr lang="en-US" altLang="en-US" dirty="0">
                <a:latin typeface="Gill Sans MT" panose="020B0502020104020203" pitchFamily="34" charset="0"/>
              </a:rPr>
              <a:t>X – longitude (+ for E hemisphere; - for W hemisphere)</a:t>
            </a:r>
          </a:p>
          <a:p>
            <a:pPr lvl="1"/>
            <a:r>
              <a:rPr lang="en-US" altLang="en-US" dirty="0">
                <a:latin typeface="Gill Sans MT" panose="020B0502020104020203" pitchFamily="34" charset="0"/>
              </a:rPr>
              <a:t>Y – latitude (+ for N hemisphere; - for S hemisphere)</a:t>
            </a:r>
          </a:p>
          <a:p>
            <a:r>
              <a:rPr lang="en-US" altLang="en-US" dirty="0">
                <a:latin typeface="Gill Sans MT" panose="020B0502020104020203" pitchFamily="34" charset="0"/>
              </a:rPr>
              <a:t>In GIS, geocoding requires a reference dataset that contains address attributes for the geographic features in the area of interest. </a:t>
            </a:r>
          </a:p>
          <a:p>
            <a:endParaRPr lang="en-US" altLang="en-US" dirty="0">
              <a:latin typeface="Gill Sans MT" panose="020B0502020104020203" pitchFamily="34" charset="0"/>
            </a:endParaRPr>
          </a:p>
        </p:txBody>
      </p:sp>
      <p:pic>
        <p:nvPicPr>
          <p:cNvPr id="30724" name="Picture 5" descr="Image result for geocoding with xy coordinates">
            <a:extLst>
              <a:ext uri="{FF2B5EF4-FFF2-40B4-BE49-F238E27FC236}">
                <a16:creationId xmlns:a16="http://schemas.microsoft.com/office/drawing/2014/main" id="{0D94E85A-C194-45BE-B00A-CC7A80212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734" r="-975"/>
          <a:stretch>
            <a:fillRect/>
          </a:stretch>
        </p:blipFill>
        <p:spPr bwMode="auto">
          <a:xfrm>
            <a:off x="2124075" y="4437063"/>
            <a:ext cx="2987675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6" descr="Image result">
            <a:extLst>
              <a:ext uri="{FF2B5EF4-FFF2-40B4-BE49-F238E27FC236}">
                <a16:creationId xmlns:a16="http://schemas.microsoft.com/office/drawing/2014/main" id="{EDA47E4D-A81B-46A3-9B20-F8EDB6944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25" y="4573588"/>
            <a:ext cx="1876425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506834BC-BEA2-4860-B294-12AD56FBA9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ill Sans MT" panose="020B0502020104020203" pitchFamily="34" charset="0"/>
              </a:rPr>
              <a:t>Address Matching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DD93F135-60E6-468F-9191-337FAEB547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Gill Sans MT" panose="020B0502020104020203" pitchFamily="34" charset="0"/>
              </a:rPr>
              <a:t>The process of relating two or more data files using a common address field.</a:t>
            </a:r>
          </a:p>
          <a:p>
            <a:r>
              <a:rPr lang="en-US" altLang="en-US" dirty="0">
                <a:latin typeface="Gill Sans MT" panose="020B0502020104020203" pitchFamily="34" charset="0"/>
              </a:rPr>
              <a:t>A process that compares an address or a table of addresses to the address attributes of a reference dataset to determine whether a particular address falls within an address range associated with a feature in the reference dataset. </a:t>
            </a:r>
          </a:p>
          <a:p>
            <a:r>
              <a:rPr lang="en-US" altLang="en-US" dirty="0">
                <a:latin typeface="Gill Sans MT" panose="020B0502020104020203" pitchFamily="34" charset="0"/>
              </a:rPr>
              <a:t>If an address falls within a feature's address range, it is considered a match and a location can be returned. </a:t>
            </a:r>
          </a:p>
        </p:txBody>
      </p:sp>
      <p:pic>
        <p:nvPicPr>
          <p:cNvPr id="31748" name="Picture 6" descr="http://www.esri.com/news/arcuser/0103/graphics/decoding_1.gif">
            <a:extLst>
              <a:ext uri="{FF2B5EF4-FFF2-40B4-BE49-F238E27FC236}">
                <a16:creationId xmlns:a16="http://schemas.microsoft.com/office/drawing/2014/main" id="{314332FA-4B5B-4693-9C06-3845D1AE3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5003800"/>
            <a:ext cx="38100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1">
            <a:extLst>
              <a:ext uri="{FF2B5EF4-FFF2-40B4-BE49-F238E27FC236}">
                <a16:creationId xmlns:a16="http://schemas.microsoft.com/office/drawing/2014/main" id="{A08D414E-BD69-4574-BF1B-8CEE8A005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9114" y="5340350"/>
            <a:ext cx="152362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Blip>
                <a:blip r:embed="rId5"/>
              </a:buBlip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Blip>
                <a:blip r:embed="rId6"/>
              </a:buBlip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0" u="none">
                <a:latin typeface="Gill Sans MT" panose="020B0502020104020203" pitchFamily="34" charset="0"/>
              </a:rPr>
              <a:t>Reference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0" u="none">
                <a:latin typeface="Gill Sans MT" panose="020B0502020104020203" pitchFamily="34" charset="0"/>
              </a:rPr>
              <a:t>map </a:t>
            </a:r>
          </a:p>
        </p:txBody>
      </p:sp>
      <p:sp>
        <p:nvSpPr>
          <p:cNvPr id="31750" name="TextBox 6">
            <a:extLst>
              <a:ext uri="{FF2B5EF4-FFF2-40B4-BE49-F238E27FC236}">
                <a16:creationId xmlns:a16="http://schemas.microsoft.com/office/drawing/2014/main" id="{EF7B0C22-432C-401A-B830-0C1F8E62B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7355" y="5340350"/>
            <a:ext cx="128637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Blip>
                <a:blip r:embed="rId5"/>
              </a:buBlip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Blip>
                <a:blip r:embed="rId6"/>
              </a:buBlip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0" u="none">
                <a:latin typeface="Gill Sans MT" panose="020B0502020104020203" pitchFamily="34" charset="0"/>
              </a:rPr>
              <a:t>Address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0" u="none">
                <a:latin typeface="Gill Sans MT" panose="020B0502020104020203" pitchFamily="34" charset="0"/>
              </a:rPr>
              <a:t>database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269D0952-F67F-4E3A-B43E-44E770E187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Gill Sans MT" panose="020B0502020104020203" pitchFamily="34" charset="0"/>
              </a:rPr>
              <a:t>Address Matching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A12C7BA1-7E2A-4633-9052-4DAA0EE1C9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5612" y="1219200"/>
            <a:ext cx="8535987" cy="4273550"/>
          </a:xfrm>
          <a:noFill/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</a:pPr>
            <a:r>
              <a:rPr lang="en-US" altLang="en-US" sz="2400" dirty="0">
                <a:latin typeface="Gill Sans MT" panose="020B0502020104020203" pitchFamily="34" charset="0"/>
              </a:rPr>
              <a:t>What is address matching?</a:t>
            </a:r>
          </a:p>
          <a:p>
            <a:pPr marL="914400" lvl="1" indent="-457200" eaLnBrk="1" hangingPunct="1">
              <a:lnSpc>
                <a:spcPct val="90000"/>
              </a:lnSpc>
            </a:pPr>
            <a:r>
              <a:rPr lang="en-US" altLang="en-US" sz="2000" dirty="0">
                <a:latin typeface="Gill Sans MT" panose="020B0502020104020203" pitchFamily="34" charset="0"/>
              </a:rPr>
              <a:t>Address matching is the process of assigning an actual address to a geographic location / area based on some reference files.</a:t>
            </a:r>
          </a:p>
          <a:p>
            <a:pPr marL="533400" indent="-533400" eaLnBrk="1" hangingPunct="1">
              <a:lnSpc>
                <a:spcPct val="90000"/>
              </a:lnSpc>
            </a:pPr>
            <a:r>
              <a:rPr lang="en-US" altLang="en-US" sz="2400" dirty="0">
                <a:latin typeface="Gill Sans MT" panose="020B0502020104020203" pitchFamily="34" charset="0"/>
              </a:rPr>
              <a:t>Common reference files</a:t>
            </a:r>
          </a:p>
          <a:p>
            <a:pPr marL="914400" lvl="1" indent="-457200" eaLnBrk="1" hangingPunct="1">
              <a:lnSpc>
                <a:spcPct val="90000"/>
              </a:lnSpc>
            </a:pPr>
            <a:r>
              <a:rPr lang="en-US" altLang="en-US" sz="2000" dirty="0">
                <a:latin typeface="Gill Sans MT" panose="020B0502020104020203" pitchFamily="34" charset="0"/>
              </a:rPr>
              <a:t>A </a:t>
            </a:r>
            <a:r>
              <a:rPr lang="en-US" alt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point/polygon</a:t>
            </a:r>
            <a:r>
              <a:rPr lang="en-US" altLang="en-US" sz="2000" dirty="0">
                <a:latin typeface="Gill Sans MT" panose="020B0502020104020203" pitchFamily="34" charset="0"/>
              </a:rPr>
              <a:t> reference file where each feature contains</a:t>
            </a:r>
            <a:r>
              <a:rPr lang="en-US" alt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-US" altLang="en-US" sz="2000" i="1" u="sng" dirty="0">
                <a:solidFill>
                  <a:srgbClr val="FF0000"/>
                </a:solidFill>
                <a:latin typeface="Gill Sans MT" panose="020B0502020104020203" pitchFamily="34" charset="0"/>
              </a:rPr>
              <a:t>discrete address location</a:t>
            </a:r>
          </a:p>
          <a:p>
            <a:pPr marL="914400" lvl="1" indent="-457200"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Gill Sans MT" panose="020B0502020104020203" pitchFamily="34" charset="0"/>
              </a:rPr>
              <a:t>	E.g. Parcel or parcel centroids</a:t>
            </a:r>
          </a:p>
          <a:p>
            <a:pPr marL="914400" lvl="1" indent="-457200" eaLnBrk="1" hangingPunct="1">
              <a:lnSpc>
                <a:spcPct val="90000"/>
              </a:lnSpc>
            </a:pPr>
            <a:r>
              <a:rPr lang="en-US" altLang="en-US" sz="2000" dirty="0">
                <a:latin typeface="Gill Sans MT" panose="020B0502020104020203" pitchFamily="34" charset="0"/>
              </a:rPr>
              <a:t>A </a:t>
            </a:r>
            <a:r>
              <a:rPr lang="en-US" alt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point/polygon</a:t>
            </a:r>
            <a:r>
              <a:rPr lang="en-US" altLang="en-US" sz="2000" dirty="0">
                <a:latin typeface="Gill Sans MT" panose="020B0502020104020203" pitchFamily="34" charset="0"/>
              </a:rPr>
              <a:t> reference file where each feature contains </a:t>
            </a:r>
            <a:r>
              <a:rPr lang="en-US" altLang="en-US" sz="2000" i="1" u="sng" dirty="0">
                <a:solidFill>
                  <a:srgbClr val="FF0000"/>
                </a:solidFill>
                <a:latin typeface="Gill Sans MT" panose="020B0502020104020203" pitchFamily="34" charset="0"/>
              </a:rPr>
              <a:t>a series of address locations</a:t>
            </a:r>
          </a:p>
          <a:p>
            <a:pPr marL="914400" lvl="1" indent="-457200"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Gill Sans MT" panose="020B0502020104020203" pitchFamily="34" charset="0"/>
              </a:rPr>
              <a:t>	E.g. Zip + 4 </a:t>
            </a:r>
          </a:p>
          <a:p>
            <a:pPr marL="914400" lvl="1" indent="-457200" eaLnBrk="1" hangingPunct="1">
              <a:lnSpc>
                <a:spcPct val="90000"/>
              </a:lnSpc>
            </a:pPr>
            <a:r>
              <a:rPr lang="en-US" altLang="en-US" sz="2000" dirty="0">
                <a:latin typeface="Gill Sans MT" panose="020B0502020104020203" pitchFamily="34" charset="0"/>
              </a:rPr>
              <a:t>A </a:t>
            </a:r>
            <a:r>
              <a:rPr lang="en-US" altLang="en-US" sz="2000" b="1" dirty="0">
                <a:solidFill>
                  <a:srgbClr val="FF0000"/>
                </a:solidFill>
                <a:latin typeface="Gill Sans MT" panose="020B0502020104020203" pitchFamily="34" charset="0"/>
              </a:rPr>
              <a:t>line </a:t>
            </a:r>
            <a:r>
              <a:rPr lang="en-US" altLang="en-US" sz="2000" dirty="0">
                <a:latin typeface="Gill Sans MT" panose="020B0502020104020203" pitchFamily="34" charset="0"/>
              </a:rPr>
              <a:t>reference file where each feature contains </a:t>
            </a:r>
            <a:r>
              <a:rPr lang="en-US" altLang="en-US" sz="2000" i="1" u="sng" dirty="0">
                <a:solidFill>
                  <a:srgbClr val="FF0000"/>
                </a:solidFill>
                <a:latin typeface="Gill Sans MT" panose="020B0502020104020203" pitchFamily="34" charset="0"/>
              </a:rPr>
              <a:t>address ranges</a:t>
            </a:r>
          </a:p>
          <a:p>
            <a:pPr marL="914400" lvl="1" indent="-457200"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>
                <a:latin typeface="Gill Sans MT" panose="020B0502020104020203" pitchFamily="34" charset="0"/>
              </a:rPr>
              <a:t>	E.g. TIGER roads (streets)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25FA5A1A-C2DC-4082-AC1B-4763C09D54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ill Sans MT" panose="020B0502020104020203" pitchFamily="34" charset="0"/>
              </a:rPr>
              <a:t>Address Matching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1317E903-D0CA-4DD3-BC77-A464A2C0AC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latin typeface="Gill Sans MT" panose="020B0502020104020203" pitchFamily="34" charset="0"/>
              </a:rPr>
              <a:t>Zip code boundaries / centroids as geographic reference</a:t>
            </a:r>
          </a:p>
        </p:txBody>
      </p:sp>
      <p:pic>
        <p:nvPicPr>
          <p:cNvPr id="36868" name="Picture 5">
            <a:extLst>
              <a:ext uri="{FF2B5EF4-FFF2-40B4-BE49-F238E27FC236}">
                <a16:creationId xmlns:a16="http://schemas.microsoft.com/office/drawing/2014/main" id="{AD07CE41-3544-4BFF-AFC9-AD4C01CBB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1901825"/>
            <a:ext cx="6256338" cy="4576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6869" name="Text Box 6">
            <a:extLst>
              <a:ext uri="{FF2B5EF4-FFF2-40B4-BE49-F238E27FC236}">
                <a16:creationId xmlns:a16="http://schemas.microsoft.com/office/drawing/2014/main" id="{043F1928-8DE5-4157-9EC5-BF59D57D3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0438" y="6346825"/>
            <a:ext cx="956159" cy="276999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Blip>
                <a:blip r:embed="rId5"/>
              </a:buBlip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Blip>
                <a:blip r:embed="rId6"/>
              </a:buBlip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0" u="none">
                <a:latin typeface="Gill Sans MT" panose="020B0502020104020203" pitchFamily="34" charset="0"/>
              </a:rPr>
              <a:t>Shirley, 2003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70025270-D963-4949-BBD3-F37C8D340E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ill Sans MT" panose="020B0502020104020203" pitchFamily="34" charset="0"/>
              </a:rPr>
              <a:t>Address Matching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1579E76-F08D-497A-B69D-370D2FC2A5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latin typeface="Gill Sans MT" panose="020B0502020104020203" pitchFamily="34" charset="0"/>
              </a:rPr>
              <a:t>Zip code + 4 as geographic reference</a:t>
            </a:r>
          </a:p>
        </p:txBody>
      </p:sp>
      <p:pic>
        <p:nvPicPr>
          <p:cNvPr id="37892" name="Picture 5">
            <a:extLst>
              <a:ext uri="{FF2B5EF4-FFF2-40B4-BE49-F238E27FC236}">
                <a16:creationId xmlns:a16="http://schemas.microsoft.com/office/drawing/2014/main" id="{3200E101-BCB2-4A46-A301-1B4280A85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1566863"/>
            <a:ext cx="6311900" cy="503713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Text Box 6">
            <a:extLst>
              <a:ext uri="{FF2B5EF4-FFF2-40B4-BE49-F238E27FC236}">
                <a16:creationId xmlns:a16="http://schemas.microsoft.com/office/drawing/2014/main" id="{96D1B13B-649F-4D79-A42B-511D43631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4563" y="6489700"/>
            <a:ext cx="956159" cy="276999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4"/>
              </a:buBlip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Blip>
                <a:blip r:embed="rId5"/>
              </a:buBlip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Blip>
                <a:blip r:embed="rId6"/>
              </a:buBlip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0" u="none">
                <a:latin typeface="Gill Sans MT" panose="020B0502020104020203" pitchFamily="34" charset="0"/>
              </a:rPr>
              <a:t>Shirley, 2003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PT_AGENDA_PRESENTATION_DIVIDERS_STYLE_TAG" val="POWER_USER_LAYOUT_DIVID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UI New Brand Basic 1">
  <a:themeElements>
    <a:clrScheme name="Custom 1">
      <a:dk1>
        <a:sysClr val="windowText" lastClr="000000"/>
      </a:dk1>
      <a:lt1>
        <a:sysClr val="window" lastClr="FFFFFF"/>
      </a:lt1>
      <a:dk2>
        <a:srgbClr val="800003"/>
      </a:dk2>
      <a:lt2>
        <a:srgbClr val="CECFCE"/>
      </a:lt2>
      <a:accent1>
        <a:srgbClr val="800003"/>
      </a:accent1>
      <a:accent2>
        <a:srgbClr val="9FC7DE"/>
      </a:accent2>
      <a:accent3>
        <a:srgbClr val="153D66"/>
      </a:accent3>
      <a:accent4>
        <a:srgbClr val="828381"/>
      </a:accent4>
      <a:accent5>
        <a:srgbClr val="B1B3B1"/>
      </a:accent5>
      <a:accent6>
        <a:srgbClr val="F0BA1B"/>
      </a:accent6>
      <a:hlink>
        <a:srgbClr val="3091C4"/>
      </a:hlink>
      <a:folHlink>
        <a:srgbClr val="FAB156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2109</Words>
  <Application>Microsoft Office PowerPoint</Application>
  <PresentationFormat>On-screen Show (4:3)</PresentationFormat>
  <Paragraphs>355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Arial Black</vt:lpstr>
      <vt:lpstr>Calibri</vt:lpstr>
      <vt:lpstr>Gill Sans MT</vt:lpstr>
      <vt:lpstr>Lato Black</vt:lpstr>
      <vt:lpstr>Lato Regular</vt:lpstr>
      <vt:lpstr>Wingdings</vt:lpstr>
      <vt:lpstr>UI New Brand Basic 1</vt:lpstr>
      <vt:lpstr>Hands-on workshop on Geo-coding Feb 1, 2022  Parmanand Sinha, PhD Computational Scientist, RCC</vt:lpstr>
      <vt:lpstr>Topics</vt:lpstr>
      <vt:lpstr>PowerPoint Presentation</vt:lpstr>
      <vt:lpstr>TIGER Basics</vt:lpstr>
      <vt:lpstr>Geocoding</vt:lpstr>
      <vt:lpstr>Address Matching</vt:lpstr>
      <vt:lpstr>Address Matching</vt:lpstr>
      <vt:lpstr>Address Matching</vt:lpstr>
      <vt:lpstr>Address Matching</vt:lpstr>
      <vt:lpstr>Address Matching</vt:lpstr>
      <vt:lpstr>Address Matching</vt:lpstr>
      <vt:lpstr>Address Matching</vt:lpstr>
      <vt:lpstr>PowerPoint Presentation</vt:lpstr>
      <vt:lpstr>Parsing Addresses – breaking up street addresses into component pieces, i.e., prefix, number, name, type, and suffix</vt:lpstr>
      <vt:lpstr>Address Matching</vt:lpstr>
      <vt:lpstr>Address Matching</vt:lpstr>
      <vt:lpstr>Address Matching</vt:lpstr>
      <vt:lpstr>Geocoders</vt:lpstr>
      <vt:lpstr>ESRI World Geocoder</vt:lpstr>
      <vt:lpstr>Google/Bing/Mapquest API</vt:lpstr>
      <vt:lpstr>U.S. Census Geocoder</vt:lpstr>
      <vt:lpstr>SAS Proc Geocode</vt:lpstr>
      <vt:lpstr>OSM</vt:lpstr>
      <vt:lpstr>Local Geocoders</vt:lpstr>
      <vt:lpstr>Local Geocoders: StreetMap Premium</vt:lpstr>
      <vt:lpstr>Hybrid Geocoding Approach Example </vt:lpstr>
      <vt:lpstr>RCC-GIS Geocoding Service: Formatting Data for Processing </vt:lpstr>
      <vt:lpstr>Generating Google Geocoder API Key</vt:lpstr>
      <vt:lpstr>API Based Geocoding</vt:lpstr>
      <vt:lpstr>PowerPoint Presentation</vt:lpstr>
      <vt:lpstr>Geocoding Error</vt:lpstr>
      <vt:lpstr>Geocoding Error</vt:lpstr>
      <vt:lpstr>Final Note</vt:lpstr>
      <vt:lpstr>Hands On 1</vt:lpstr>
      <vt:lpstr>Hands On 2</vt:lpstr>
      <vt:lpstr>PowerPoint Presentation</vt:lpstr>
      <vt:lpstr>Navigate to /scratch/midway2/rcc/project2/incoming/geocoding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2022-02-03T17:29:53Z</dcterms:created>
  <dcterms:modified xsi:type="dcterms:W3CDTF">2022-02-03T17:42:32Z</dcterms:modified>
</cp:coreProperties>
</file>